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2" r:id="rId4"/>
    <p:sldId id="270" r:id="rId5"/>
    <p:sldId id="258" r:id="rId6"/>
    <p:sldId id="271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8" r:id="rId16"/>
    <p:sldId id="267" r:id="rId17"/>
  </p:sldIdLst>
  <p:sldSz cx="12192000" cy="6858000"/>
  <p:notesSz cx="6858000" cy="9144000"/>
  <p:defaultTextStyle>
    <a:defPPr>
      <a:defRPr lang="be-B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00C0-435E-4F2D-8146-C4E83C55E553}" type="datetimeFigureOut">
              <a:rPr lang="be-BY" smtClean="0"/>
              <a:t>28.02.2017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56DC3-F75F-409B-8EDF-CDC2AACF3BEF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940498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00C0-435E-4F2D-8146-C4E83C55E553}" type="datetimeFigureOut">
              <a:rPr lang="be-BY" smtClean="0"/>
              <a:t>28.02.2017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56DC3-F75F-409B-8EDF-CDC2AACF3BEF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163984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00C0-435E-4F2D-8146-C4E83C55E553}" type="datetimeFigureOut">
              <a:rPr lang="be-BY" smtClean="0"/>
              <a:t>28.02.2017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56DC3-F75F-409B-8EDF-CDC2AACF3BEF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954663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00C0-435E-4F2D-8146-C4E83C55E553}" type="datetimeFigureOut">
              <a:rPr lang="be-BY" smtClean="0"/>
              <a:t>28.02.2017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56DC3-F75F-409B-8EDF-CDC2AACF3BEF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1771005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00C0-435E-4F2D-8146-C4E83C55E553}" type="datetimeFigureOut">
              <a:rPr lang="be-BY" smtClean="0"/>
              <a:t>28.02.2017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56DC3-F75F-409B-8EDF-CDC2AACF3BEF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271758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00C0-435E-4F2D-8146-C4E83C55E553}" type="datetimeFigureOut">
              <a:rPr lang="be-BY" smtClean="0"/>
              <a:t>28.02.2017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56DC3-F75F-409B-8EDF-CDC2AACF3BEF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552945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00C0-435E-4F2D-8146-C4E83C55E553}" type="datetimeFigureOut">
              <a:rPr lang="be-BY" smtClean="0"/>
              <a:t>28.02.2017</a:t>
            </a:fld>
            <a:endParaRPr lang="be-BY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56DC3-F75F-409B-8EDF-CDC2AACF3BEF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704396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00C0-435E-4F2D-8146-C4E83C55E553}" type="datetimeFigureOut">
              <a:rPr lang="be-BY" smtClean="0"/>
              <a:t>28.02.2017</a:t>
            </a:fld>
            <a:endParaRPr lang="be-BY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56DC3-F75F-409B-8EDF-CDC2AACF3BEF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2837248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00C0-435E-4F2D-8146-C4E83C55E553}" type="datetimeFigureOut">
              <a:rPr lang="be-BY" smtClean="0"/>
              <a:t>28.02.2017</a:t>
            </a:fld>
            <a:endParaRPr lang="be-BY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56DC3-F75F-409B-8EDF-CDC2AACF3BEF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4166015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00C0-435E-4F2D-8146-C4E83C55E553}" type="datetimeFigureOut">
              <a:rPr lang="be-BY" smtClean="0"/>
              <a:t>28.02.2017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56DC3-F75F-409B-8EDF-CDC2AACF3BEF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584205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e-BY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00C0-435E-4F2D-8146-C4E83C55E553}" type="datetimeFigureOut">
              <a:rPr lang="be-BY" smtClean="0"/>
              <a:t>28.02.2017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56DC3-F75F-409B-8EDF-CDC2AACF3BEF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391543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900C0-435E-4F2D-8146-C4E83C55E553}" type="datetimeFigureOut">
              <a:rPr lang="be-BY" smtClean="0"/>
              <a:t>28.02.2017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56DC3-F75F-409B-8EDF-CDC2AACF3BEF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1262103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e-B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9843" y="269820"/>
            <a:ext cx="11952157" cy="5576344"/>
          </a:xfrm>
        </p:spPr>
        <p:txBody>
          <a:bodyPr>
            <a:normAutofit/>
          </a:bodyPr>
          <a:lstStyle/>
          <a:p>
            <a:r>
              <a:rPr lang="be-BY" sz="7200" dirty="0" smtClean="0">
                <a:latin typeface="Monotype Corsiva" panose="03010101010201010101" pitchFamily="66" charset="0"/>
              </a:rPr>
              <a:t>Тема урока </a:t>
            </a:r>
            <a:br>
              <a:rPr lang="be-BY" sz="7200" dirty="0" smtClean="0">
                <a:latin typeface="Monotype Corsiva" panose="03010101010201010101" pitchFamily="66" charset="0"/>
              </a:rPr>
            </a:br>
            <a:r>
              <a:rPr lang="be-BY" sz="7200" dirty="0" smtClean="0"/>
              <a:t/>
            </a:r>
            <a:br>
              <a:rPr lang="be-BY" sz="7200" dirty="0" smtClean="0"/>
            </a:br>
            <a:r>
              <a:rPr lang="be-BY" sz="7200" b="1" dirty="0" smtClean="0">
                <a:latin typeface="Monotype Corsiva" panose="03010101010201010101" pitchFamily="66" charset="0"/>
              </a:rPr>
              <a:t>«Промышленность, торговля, города и местечки в Беларуси в первой половине 19 века»</a:t>
            </a:r>
            <a:endParaRPr lang="be-BY" sz="72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29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705" y="164893"/>
            <a:ext cx="11742295" cy="1660732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Monotype Corsiva" panose="03010101010201010101" pitchFamily="66" charset="0"/>
              </a:rPr>
              <a:t>Граф </a:t>
            </a:r>
            <a:br>
              <a:rPr lang="ru-RU" sz="5400" b="1" dirty="0" smtClean="0">
                <a:latin typeface="Monotype Corsiva" panose="03010101010201010101" pitchFamily="66" charset="0"/>
              </a:rPr>
            </a:br>
            <a:r>
              <a:rPr lang="ru-RU" sz="5400" b="1" dirty="0" smtClean="0">
                <a:latin typeface="Monotype Corsiva" panose="03010101010201010101" pitchFamily="66" charset="0"/>
              </a:rPr>
              <a:t>Александр Христофорович </a:t>
            </a:r>
            <a:r>
              <a:rPr lang="ru-RU" sz="5400" b="1" dirty="0" err="1" smtClean="0">
                <a:latin typeface="Monotype Corsiva" panose="03010101010201010101" pitchFamily="66" charset="0"/>
              </a:rPr>
              <a:t>Бенкендорф</a:t>
            </a:r>
            <a:endParaRPr lang="be-BY" sz="5400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177" y="1825625"/>
            <a:ext cx="4277194" cy="4892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8373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538" y="-309432"/>
            <a:ext cx="11128948" cy="1146559"/>
          </a:xfrm>
        </p:spPr>
        <p:txBody>
          <a:bodyPr>
            <a:normAutofit/>
          </a:bodyPr>
          <a:lstStyle/>
          <a:p>
            <a:pPr algn="ctr"/>
            <a:r>
              <a:rPr lang="ru-RU" sz="5000" b="1" dirty="0" smtClean="0">
                <a:latin typeface="Monotype Corsiva" panose="03010101010201010101" pitchFamily="66" charset="0"/>
              </a:rPr>
              <a:t>Пути сообщения в первой половине 19 века</a:t>
            </a:r>
            <a:endParaRPr lang="be-BY" sz="5000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" t="928" r="1525" b="7978"/>
          <a:stretch/>
        </p:blipFill>
        <p:spPr>
          <a:xfrm>
            <a:off x="489397" y="463639"/>
            <a:ext cx="11062952" cy="6323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0664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092" y="-11992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 smtClean="0">
                <a:latin typeface="Monotype Corsiva" panose="03010101010201010101" pitchFamily="66" charset="0"/>
              </a:rPr>
              <a:t>Ярмарки 19 века</a:t>
            </a:r>
            <a:endParaRPr lang="be-BY" sz="8800" b="1" dirty="0"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73" y="994848"/>
            <a:ext cx="4947808" cy="3080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199" y="994848"/>
            <a:ext cx="4197246" cy="5704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357" y="4029778"/>
            <a:ext cx="5027951" cy="2828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873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51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atin typeface="Monotype Corsiva" panose="03010101010201010101" pitchFamily="66" charset="0"/>
              </a:rPr>
              <a:t>Пинск – базарная площадь 19 век</a:t>
            </a:r>
            <a:endParaRPr lang="be-BY" sz="6000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14" y="1119587"/>
            <a:ext cx="8442274" cy="5453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043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8160" y="-14990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latin typeface="Monotype Corsiva" panose="03010101010201010101" pitchFamily="66" charset="0"/>
              </a:rPr>
              <a:t>Основные понятия</a:t>
            </a:r>
            <a:endParaRPr lang="be-BY" sz="8000" b="1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921" y="944380"/>
            <a:ext cx="12072079" cy="55463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400" b="1" u="sng" dirty="0" smtClean="0">
                <a:latin typeface="Monotype Corsiva" panose="03010101010201010101" pitchFamily="66" charset="0"/>
              </a:rPr>
              <a:t>Фабрика </a:t>
            </a:r>
            <a:r>
              <a:rPr lang="ru-RU" sz="3400" dirty="0" smtClean="0">
                <a:latin typeface="Monotype Corsiva" panose="03010101010201010101" pitchFamily="66" charset="0"/>
              </a:rPr>
              <a:t>– промышленное предприятие, основанное на разделении труда и использовании машин.</a:t>
            </a:r>
          </a:p>
          <a:p>
            <a:pPr marL="0" indent="0">
              <a:buNone/>
            </a:pPr>
            <a:r>
              <a:rPr lang="ru-RU" sz="3400" b="1" u="sng" dirty="0" smtClean="0">
                <a:latin typeface="Monotype Corsiva" panose="03010101010201010101" pitchFamily="66" charset="0"/>
              </a:rPr>
              <a:t>Промышленный переворот </a:t>
            </a:r>
            <a:r>
              <a:rPr lang="ru-RU" sz="3400" dirty="0" smtClean="0">
                <a:latin typeface="Monotype Corsiva" panose="03010101010201010101" pitchFamily="66" charset="0"/>
              </a:rPr>
              <a:t>– переход от ручного к машинному труду, от мануфактуры к фабрично-заводской стадии производства, связанный с формированием промышленной буржуазии и вольнонаемного рабочего класса.</a:t>
            </a:r>
          </a:p>
          <a:p>
            <a:pPr marL="0" indent="0">
              <a:buNone/>
            </a:pPr>
            <a:r>
              <a:rPr lang="ru-RU" sz="3400" b="1" u="sng" dirty="0" smtClean="0">
                <a:latin typeface="Monotype Corsiva" panose="03010101010201010101" pitchFamily="66" charset="0"/>
              </a:rPr>
              <a:t>Машина</a:t>
            </a:r>
            <a:r>
              <a:rPr lang="ru-RU" sz="3400" dirty="0" smtClean="0">
                <a:latin typeface="Monotype Corsiva" panose="03010101010201010101" pitchFamily="66" charset="0"/>
              </a:rPr>
              <a:t> – техническое устройство, потребляющее энергию извне, для выполнения определенных действий с целью уменьшения нагрузки на человека или полной замены человека при выполнении конкретной задачи.</a:t>
            </a:r>
          </a:p>
          <a:p>
            <a:pPr marL="0" indent="0">
              <a:buNone/>
            </a:pPr>
            <a:r>
              <a:rPr lang="ru-RU" sz="3400" b="1" u="sng" dirty="0" smtClean="0">
                <a:latin typeface="Monotype Corsiva" panose="03010101010201010101" pitchFamily="66" charset="0"/>
              </a:rPr>
              <a:t>Паровой двигатель </a:t>
            </a:r>
            <a:r>
              <a:rPr lang="ru-RU" sz="3400" dirty="0" smtClean="0">
                <a:latin typeface="Monotype Corsiva" panose="03010101010201010101" pitchFamily="66" charset="0"/>
              </a:rPr>
              <a:t>– двигатель, в котором используется энергия пара.</a:t>
            </a:r>
            <a:endParaRPr lang="be-BY" sz="34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12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470" y="120427"/>
            <a:ext cx="10515600" cy="742458"/>
          </a:xfrm>
        </p:spPr>
        <p:txBody>
          <a:bodyPr>
            <a:normAutofit fontScale="90000"/>
          </a:bodyPr>
          <a:lstStyle/>
          <a:p>
            <a:pPr algn="ctr"/>
            <a:r>
              <a:rPr lang="be-BY" sz="8800" b="1" dirty="0" smtClean="0">
                <a:latin typeface="Monotype Corsiva" panose="03010101010201010101" pitchFamily="66" charset="0"/>
              </a:rPr>
              <a:t>Выводы</a:t>
            </a:r>
            <a:endParaRPr lang="be-BY" sz="8800" b="1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2137" y="1378039"/>
            <a:ext cx="11293699" cy="533185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be-BY" sz="3200" dirty="0" smtClean="0">
                <a:latin typeface="Monotype Corsiva" panose="03010101010201010101" pitchFamily="66" charset="0"/>
              </a:rPr>
              <a:t>Новым явлен</a:t>
            </a:r>
            <a:r>
              <a:rPr lang="ru-RU" sz="3200" dirty="0" err="1" smtClean="0">
                <a:latin typeface="Monotype Corsiva" panose="03010101010201010101" pitchFamily="66" charset="0"/>
              </a:rPr>
              <a:t>ием</a:t>
            </a:r>
            <a:r>
              <a:rPr lang="ru-RU" sz="3200" dirty="0" smtClean="0">
                <a:latin typeface="Monotype Corsiva" panose="03010101010201010101" pitchFamily="66" charset="0"/>
              </a:rPr>
              <a:t> в развитии промышленности Беларуси является переход от мануфактурного производства к фабричному – начало промышленного переворота (30 – е гг. 19 века);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 smtClean="0">
                <a:latin typeface="Monotype Corsiva" panose="03010101010201010101" pitchFamily="66" charset="0"/>
              </a:rPr>
              <a:t>Промышленные предприятия того времени были представлены ремесленными мастерскими, мануфактурами ,фабриками. Собственники предприятий: дворяне-помещики, купцы, мещане;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 smtClean="0">
                <a:latin typeface="Monotype Corsiva" panose="03010101010201010101" pitchFamily="66" charset="0"/>
              </a:rPr>
              <a:t>Промышленность Беларуси была ориентирована на переработку сельскохозяйственного сырья (винокуренные, суконные, полотняные, мукомольные и сахарные предприятия);</a:t>
            </a:r>
            <a:endParaRPr lang="be-BY" sz="32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7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386" y="-299803"/>
            <a:ext cx="10989039" cy="1600747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latin typeface="Monotype Corsiva" panose="03010101010201010101" pitchFamily="66" charset="0"/>
              </a:rPr>
              <a:t>Продолжите фразу</a:t>
            </a:r>
            <a:endParaRPr lang="be-BY" sz="6600" b="1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177" y="839449"/>
            <a:ext cx="10473760" cy="54232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200" b="1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Сегодня я узнал…</a:t>
            </a:r>
            <a:endParaRPr lang="ru-RU" sz="5200" b="1" dirty="0">
              <a:solidFill>
                <a:schemeClr val="accent5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5200" b="1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Было интересно…</a:t>
            </a:r>
          </a:p>
          <a:p>
            <a:pPr marL="0" indent="0">
              <a:buNone/>
            </a:pPr>
            <a:r>
              <a:rPr lang="ru-RU" sz="5200" b="1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Мне было трудно…</a:t>
            </a:r>
          </a:p>
          <a:p>
            <a:pPr marL="0" indent="0">
              <a:buNone/>
            </a:pPr>
            <a:r>
              <a:rPr lang="ru-RU" sz="5200" b="1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Меня удивило…</a:t>
            </a:r>
          </a:p>
          <a:p>
            <a:pPr marL="0" indent="0">
              <a:buNone/>
            </a:pPr>
            <a:r>
              <a:rPr lang="ru-RU" sz="5200" b="1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Я затруднялся…</a:t>
            </a:r>
          </a:p>
          <a:p>
            <a:pPr marL="0" indent="0">
              <a:buNone/>
            </a:pPr>
            <a:r>
              <a:rPr lang="ru-RU" sz="5200" b="1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Я запомнил…</a:t>
            </a:r>
          </a:p>
          <a:p>
            <a:pPr marL="0" indent="0">
              <a:buNone/>
            </a:pPr>
            <a:r>
              <a:rPr lang="ru-RU" sz="5200" b="1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Больше всего мне понравилось…</a:t>
            </a:r>
            <a:endParaRPr lang="be-BY" sz="5200" b="1" dirty="0">
              <a:solidFill>
                <a:schemeClr val="accent5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0683">
            <a:off x="6471370" y="1714772"/>
            <a:ext cx="4896788" cy="3672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5391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9868" y="171942"/>
            <a:ext cx="9709597" cy="84548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>
                <a:latin typeface="Monotype Corsiva" panose="03010101010201010101" pitchFamily="66" charset="0"/>
              </a:rPr>
              <a:t>План урока</a:t>
            </a:r>
            <a:endParaRPr lang="be-BY" sz="7200" b="1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319" y="1181681"/>
            <a:ext cx="11418194" cy="521911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5400" dirty="0" smtClean="0">
                <a:latin typeface="Monotype Corsiva" panose="03010101010201010101" pitchFamily="66" charset="0"/>
              </a:rPr>
              <a:t>Формы промышленного производства и начало промышленного переворота.</a:t>
            </a:r>
          </a:p>
          <a:p>
            <a:pPr marL="514350" indent="-514350">
              <a:buAutoNum type="arabicPeriod"/>
            </a:pPr>
            <a:r>
              <a:rPr lang="ru-RU" sz="5400" dirty="0" smtClean="0">
                <a:latin typeface="Monotype Corsiva" panose="03010101010201010101" pitchFamily="66" charset="0"/>
              </a:rPr>
              <a:t>Развитие путей сообщения и торговли. Роль ярмарок.</a:t>
            </a:r>
          </a:p>
          <a:p>
            <a:pPr marL="514350" indent="-514350">
              <a:buAutoNum type="arabicPeriod"/>
            </a:pPr>
            <a:r>
              <a:rPr lang="ru-RU" sz="5400" dirty="0" smtClean="0">
                <a:latin typeface="Monotype Corsiva" panose="03010101010201010101" pitchFamily="66" charset="0"/>
              </a:rPr>
              <a:t>Города и местечки Беларуси.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be-BY" dirty="0"/>
          </a:p>
        </p:txBody>
      </p:sp>
    </p:spTree>
    <p:extLst>
      <p:ext uri="{BB962C8B-B14F-4D97-AF65-F5344CB8AC3E}">
        <p14:creationId xmlns:p14="http://schemas.microsoft.com/office/powerpoint/2010/main" val="28200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390917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latin typeface="Monotype Corsiva" panose="03010101010201010101" pitchFamily="66" charset="0"/>
              </a:rPr>
              <a:t>Типы предприятий </a:t>
            </a:r>
            <a:endParaRPr lang="be-BY" sz="7200" b="1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425" y="1825624"/>
            <a:ext cx="12024575" cy="480699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sz="5200" dirty="0" smtClean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5200" b="1" dirty="0" smtClean="0">
                <a:latin typeface="Monotype Corsiva" panose="03010101010201010101" pitchFamily="66" charset="0"/>
              </a:rPr>
              <a:t>ремесленные мастерские                                              фабрики</a:t>
            </a:r>
            <a:endParaRPr lang="ru-RU" sz="5200" b="1" dirty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endParaRPr lang="ru-RU" sz="5200" b="1" dirty="0" smtClean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endParaRPr lang="ru-RU" sz="5200" b="1" dirty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endParaRPr lang="ru-RU" sz="5200" b="1" dirty="0" smtClean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5200" b="1" dirty="0" smtClean="0">
                <a:latin typeface="Monotype Corsiva" panose="03010101010201010101" pitchFamily="66" charset="0"/>
              </a:rPr>
              <a:t>                                                мануфактуры</a:t>
            </a:r>
            <a:endParaRPr lang="ru-RU" sz="5200" b="1" dirty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                                                                    </a:t>
            </a:r>
            <a:endParaRPr lang="be-BY" b="1" dirty="0"/>
          </a:p>
        </p:txBody>
      </p:sp>
      <p:sp>
        <p:nvSpPr>
          <p:cNvPr id="6" name="Стрелка вниз 5"/>
          <p:cNvSpPr/>
          <p:nvPr/>
        </p:nvSpPr>
        <p:spPr>
          <a:xfrm rot="1156254">
            <a:off x="2305319" y="1475496"/>
            <a:ext cx="772732" cy="1532585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e-BY"/>
          </a:p>
        </p:txBody>
      </p:sp>
      <p:sp>
        <p:nvSpPr>
          <p:cNvPr id="7" name="Стрелка вниз 6"/>
          <p:cNvSpPr/>
          <p:nvPr/>
        </p:nvSpPr>
        <p:spPr>
          <a:xfrm>
            <a:off x="5850483" y="1682281"/>
            <a:ext cx="987380" cy="2958585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e-BY"/>
          </a:p>
        </p:txBody>
      </p:sp>
      <p:sp>
        <p:nvSpPr>
          <p:cNvPr id="8" name="Стрелка вниз 7"/>
          <p:cNvSpPr/>
          <p:nvPr/>
        </p:nvSpPr>
        <p:spPr>
          <a:xfrm rot="20665590">
            <a:off x="9278356" y="1466514"/>
            <a:ext cx="772732" cy="1532585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40995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438" y="425003"/>
            <a:ext cx="11448245" cy="624625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3200" dirty="0" smtClean="0">
              <a:latin typeface="Monotype Corsiva" panose="03010101010201010101" pitchFamily="66" charset="0"/>
            </a:endParaRPr>
          </a:p>
          <a:p>
            <a:pPr marL="0" indent="0" algn="just">
              <a:buNone/>
            </a:pPr>
            <a:r>
              <a:rPr lang="ru-RU" sz="3200" dirty="0" smtClean="0">
                <a:latin typeface="Monotype Corsiva" panose="03010101010201010101" pitchFamily="66" charset="0"/>
              </a:rPr>
              <a:t>Первые </a:t>
            </a:r>
            <a:r>
              <a:rPr lang="ru-RU" sz="3200" dirty="0">
                <a:latin typeface="Monotype Corsiva" panose="03010101010201010101" pitchFamily="66" charset="0"/>
              </a:rPr>
              <a:t>в Беларуси фабрики — промышленные предприятия, на которых существовало разделение труда и использовались машины, были построены в 1820-х гг. в поселках Хомск Кобринского и Коссово Слонимского уездов. Фабрики, которые изготавливали сукно, принадлежали крупному землевладельцу графу </a:t>
            </a:r>
            <a:r>
              <a:rPr lang="ru-RU" sz="3200" b="1" dirty="0" err="1">
                <a:latin typeface="Monotype Corsiva" panose="03010101010201010101" pitchFamily="66" charset="0"/>
              </a:rPr>
              <a:t>Войцеху</a:t>
            </a:r>
            <a:r>
              <a:rPr lang="ru-RU" sz="3200" b="1" dirty="0">
                <a:latin typeface="Monotype Corsiva" panose="03010101010201010101" pitchFamily="66" charset="0"/>
              </a:rPr>
              <a:t> </a:t>
            </a:r>
            <a:r>
              <a:rPr lang="ru-RU" sz="3200" b="1" dirty="0" err="1">
                <a:latin typeface="Monotype Corsiva" panose="03010101010201010101" pitchFamily="66" charset="0"/>
              </a:rPr>
              <a:t>Пусловскому</a:t>
            </a:r>
            <a:r>
              <a:rPr lang="ru-RU" sz="3200" dirty="0">
                <a:latin typeface="Monotype Corsiva" panose="03010101010201010101" pitchFamily="66" charset="0"/>
              </a:rPr>
              <a:t> — родоначальнику предпринимательской династии. На Хомской фабрике в 1823 г. работало более 400 рабочих из числа крепостных крестьян. На предприятиях </a:t>
            </a:r>
            <a:r>
              <a:rPr lang="ru-RU" sz="3200" dirty="0" err="1">
                <a:latin typeface="Monotype Corsiva" panose="03010101010201010101" pitchFamily="66" charset="0"/>
              </a:rPr>
              <a:t>Пусловского</a:t>
            </a:r>
            <a:r>
              <a:rPr lang="ru-RU" sz="3200" dirty="0">
                <a:latin typeface="Monotype Corsiva" panose="03010101010201010101" pitchFamily="66" charset="0"/>
              </a:rPr>
              <a:t> </a:t>
            </a:r>
            <a:r>
              <a:rPr lang="ru-RU" sz="3200" u="sng" dirty="0">
                <a:latin typeface="Monotype Corsiva" panose="03010101010201010101" pitchFamily="66" charset="0"/>
              </a:rPr>
              <a:t>впервые в Беларуси </a:t>
            </a:r>
            <a:r>
              <a:rPr lang="ru-RU" sz="3200" dirty="0">
                <a:latin typeface="Monotype Corsiva" panose="03010101010201010101" pitchFamily="66" charset="0"/>
              </a:rPr>
              <a:t>были использованы паровые двигатели. Они заменяли на фабриках ручной труд и требовали специально подготовленных рабочих. Принудительный бесплатный труд крепостных на помещичьих предприятиях был </a:t>
            </a:r>
            <a:r>
              <a:rPr lang="ru-RU" sz="3200" dirty="0" err="1">
                <a:latin typeface="Monotype Corsiva" panose="03010101010201010101" pitchFamily="66" charset="0"/>
              </a:rPr>
              <a:t>малорезультативным</a:t>
            </a:r>
            <a:r>
              <a:rPr lang="ru-RU" sz="3200" dirty="0">
                <a:latin typeface="Monotype Corsiva" panose="03010101010201010101" pitchFamily="66" charset="0"/>
              </a:rPr>
              <a:t>.</a:t>
            </a:r>
            <a:endParaRPr lang="be-BY" sz="32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58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624" y="0"/>
            <a:ext cx="11002781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latin typeface="Monotype Corsiva" panose="03010101010201010101" pitchFamily="66" charset="0"/>
              </a:rPr>
              <a:t>Граф </a:t>
            </a:r>
            <a:r>
              <a:rPr lang="ru-RU" sz="8000" b="1" dirty="0" err="1" smtClean="0">
                <a:latin typeface="Monotype Corsiva" panose="03010101010201010101" pitchFamily="66" charset="0"/>
              </a:rPr>
              <a:t>Войцех</a:t>
            </a:r>
            <a:r>
              <a:rPr lang="ru-RU" sz="8000" b="1" dirty="0" smtClean="0">
                <a:latin typeface="Monotype Corsiva" panose="03010101010201010101" pitchFamily="66" charset="0"/>
              </a:rPr>
              <a:t> </a:t>
            </a:r>
            <a:r>
              <a:rPr lang="ru-RU" sz="8000" b="1" dirty="0" err="1" smtClean="0">
                <a:latin typeface="Monotype Corsiva" panose="03010101010201010101" pitchFamily="66" charset="0"/>
              </a:rPr>
              <a:t>Пусловский</a:t>
            </a:r>
            <a:endParaRPr lang="be-BY" sz="8000" b="1" dirty="0"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210" y="1076092"/>
            <a:ext cx="4539607" cy="5536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98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07548"/>
            <a:ext cx="10515600" cy="6265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latin typeface="Monotype Corsiva" panose="03010101010201010101" pitchFamily="66" charset="0"/>
              </a:rPr>
              <a:t>Паровой двигатель</a:t>
            </a:r>
            <a:endParaRPr lang="be-BY" sz="4800" b="1" dirty="0"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639" y="734096"/>
            <a:ext cx="9670144" cy="5982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4015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latin typeface="Monotype Corsiva" panose="03010101010201010101" pitchFamily="66" charset="0"/>
              </a:rPr>
              <a:t>Дворец </a:t>
            </a:r>
            <a:r>
              <a:rPr lang="ru-RU" sz="7200" b="1" dirty="0" err="1" smtClean="0">
                <a:latin typeface="Monotype Corsiva" panose="03010101010201010101" pitchFamily="66" charset="0"/>
              </a:rPr>
              <a:t>Пусловских</a:t>
            </a:r>
            <a:endParaRPr lang="ru-RU" sz="7200" b="1" dirty="0" smtClean="0"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536" y="1085080"/>
            <a:ext cx="8404927" cy="3591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44839" y="4977179"/>
            <a:ext cx="119471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0" dirty="0" smtClean="0">
                <a:effectLst/>
                <a:latin typeface="Monotype Corsiva" panose="03010101010201010101" pitchFamily="66" charset="0"/>
              </a:rPr>
              <a:t>Уникальный памятник архитектуры XIX века находится в белорусском городке Коссово. За сказочный образ и роскошь дворец графов </a:t>
            </a:r>
            <a:r>
              <a:rPr lang="ru-RU" sz="3200" b="1" i="0" dirty="0" err="1" smtClean="0">
                <a:effectLst/>
                <a:latin typeface="Monotype Corsiva" panose="03010101010201010101" pitchFamily="66" charset="0"/>
              </a:rPr>
              <a:t>Пусловских</a:t>
            </a:r>
            <a:r>
              <a:rPr lang="ru-RU" sz="3200" b="1" i="0" dirty="0" smtClean="0">
                <a:effectLst/>
                <a:latin typeface="Monotype Corsiva" panose="03010101010201010101" pitchFamily="66" charset="0"/>
              </a:rPr>
              <a:t> (Коссовский замок) называли "рыцарской грезой".</a:t>
            </a:r>
            <a:endParaRPr lang="be-BY" sz="32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17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171" y="23395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latin typeface="Monotype Corsiva" panose="03010101010201010101" pitchFamily="66" charset="0"/>
              </a:rPr>
              <a:t>Иван Федорович Паскевич</a:t>
            </a:r>
            <a:endParaRPr lang="be-BY" sz="7200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304" y="1439601"/>
            <a:ext cx="4120424" cy="5150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1800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657" y="374754"/>
            <a:ext cx="11302582" cy="131593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Monotype Corsiva" panose="03010101010201010101" pitchFamily="66" charset="0"/>
              </a:rPr>
              <a:t>Бывшая труба сахарного завода, построенного в 19 веке на территории поместья Румянцевых-Паскевичей</a:t>
            </a:r>
            <a:endParaRPr lang="be-BY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43" y="1690688"/>
            <a:ext cx="3507699" cy="4985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443" y="1828800"/>
            <a:ext cx="6036041" cy="452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22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322</Words>
  <Application>Microsoft Office PowerPoint</Application>
  <PresentationFormat>Широкоэкранный</PresentationFormat>
  <Paragraphs>46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Monotype Corsiva</vt:lpstr>
      <vt:lpstr>Wingdings</vt:lpstr>
      <vt:lpstr>Тема Office</vt:lpstr>
      <vt:lpstr>Тема урока   «Промышленность, торговля, города и местечки в Беларуси в первой половине 19 века»</vt:lpstr>
      <vt:lpstr>План урока</vt:lpstr>
      <vt:lpstr>Типы предприятий </vt:lpstr>
      <vt:lpstr>Презентация PowerPoint</vt:lpstr>
      <vt:lpstr>Граф Войцех Пусловский</vt:lpstr>
      <vt:lpstr>Паровой двигатель</vt:lpstr>
      <vt:lpstr>Дворец Пусловских</vt:lpstr>
      <vt:lpstr>Иван Федорович Паскевич</vt:lpstr>
      <vt:lpstr>Бывшая труба сахарного завода, построенного в 19 веке на территории поместья Румянцевых-Паскевичей</vt:lpstr>
      <vt:lpstr>Граф  Александр Христофорович Бенкендорф</vt:lpstr>
      <vt:lpstr>Пути сообщения в первой половине 19 века</vt:lpstr>
      <vt:lpstr>Ярмарки 19 века</vt:lpstr>
      <vt:lpstr>Пинск – базарная площадь 19 век</vt:lpstr>
      <vt:lpstr>Основные понятия</vt:lpstr>
      <vt:lpstr>Выводы</vt:lpstr>
      <vt:lpstr>Продолжите фразу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   «Промышленность, торговля, города и местечки в Беларуси в первой половине 19 века»</dc:title>
  <dc:creator>Tanya</dc:creator>
  <cp:lastModifiedBy>Tanya</cp:lastModifiedBy>
  <cp:revision>13</cp:revision>
  <dcterms:created xsi:type="dcterms:W3CDTF">2017-02-27T19:32:29Z</dcterms:created>
  <dcterms:modified xsi:type="dcterms:W3CDTF">2017-02-28T06:49:58Z</dcterms:modified>
</cp:coreProperties>
</file>