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sldIdLst>
    <p:sldId id="256" r:id="rId2"/>
    <p:sldId id="258" r:id="rId3"/>
    <p:sldId id="274" r:id="rId4"/>
    <p:sldId id="275" r:id="rId5"/>
    <p:sldId id="259" r:id="rId6"/>
    <p:sldId id="260" r:id="rId7"/>
    <p:sldId id="261" r:id="rId8"/>
    <p:sldId id="262" r:id="rId9"/>
    <p:sldId id="276" r:id="rId10"/>
    <p:sldId id="263" r:id="rId11"/>
    <p:sldId id="270" r:id="rId12"/>
    <p:sldId id="271" r:id="rId13"/>
    <p:sldId id="264" r:id="rId14"/>
    <p:sldId id="265" r:id="rId15"/>
    <p:sldId id="266" r:id="rId16"/>
    <p:sldId id="277" r:id="rId17"/>
    <p:sldId id="267" r:id="rId18"/>
    <p:sldId id="268" r:id="rId19"/>
    <p:sldId id="269" r:id="rId20"/>
    <p:sldId id="278" r:id="rId21"/>
    <p:sldId id="272" r:id="rId22"/>
    <p:sldId id="273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2C214"/>
    <a:srgbClr val="1C7BD2"/>
    <a:srgbClr val="1765D7"/>
    <a:srgbClr val="24BFE4"/>
    <a:srgbClr val="78B11B"/>
    <a:srgbClr val="7B3498"/>
    <a:srgbClr val="52A329"/>
    <a:srgbClr val="0000C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5620"/>
    <p:restoredTop sz="94660"/>
  </p:normalViewPr>
  <p:slideViewPr>
    <p:cSldViewPr>
      <p:cViewPr>
        <p:scale>
          <a:sx n="84" d="100"/>
          <a:sy n="84" d="100"/>
        </p:scale>
        <p:origin x="-186" y="-6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888924-E900-4F64-A1D1-550F54B697DB}" type="datetimeFigureOut">
              <a:rPr lang="ru-RU" smtClean="0"/>
              <a:pPr/>
              <a:t>28.04.2011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F5FFB25B-4190-45F3-AB37-B918D4FC6E6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888924-E900-4F64-A1D1-550F54B697DB}" type="datetimeFigureOut">
              <a:rPr lang="ru-RU" smtClean="0"/>
              <a:pPr/>
              <a:t>28.04.2011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FFB25B-4190-45F3-AB37-B918D4FC6E6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888924-E900-4F64-A1D1-550F54B697DB}" type="datetimeFigureOut">
              <a:rPr lang="ru-RU" smtClean="0"/>
              <a:pPr/>
              <a:t>28.04.2011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FFB25B-4190-45F3-AB37-B918D4FC6E6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888924-E900-4F64-A1D1-550F54B697DB}" type="datetimeFigureOut">
              <a:rPr lang="ru-RU" smtClean="0"/>
              <a:pPr/>
              <a:t>28.04.2011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F5FFB25B-4190-45F3-AB37-B918D4FC6E6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888924-E900-4F64-A1D1-550F54B697DB}" type="datetimeFigureOut">
              <a:rPr lang="ru-RU" smtClean="0"/>
              <a:pPr/>
              <a:t>28.04.2011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FFB25B-4190-45F3-AB37-B918D4FC6E6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888924-E900-4F64-A1D1-550F54B697DB}" type="datetimeFigureOut">
              <a:rPr lang="ru-RU" smtClean="0"/>
              <a:pPr/>
              <a:t>28.04.2011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FFB25B-4190-45F3-AB37-B918D4FC6E6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888924-E900-4F64-A1D1-550F54B697DB}" type="datetimeFigureOut">
              <a:rPr lang="ru-RU" smtClean="0"/>
              <a:pPr/>
              <a:t>28.04.2011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F5FFB25B-4190-45F3-AB37-B918D4FC6E6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888924-E900-4F64-A1D1-550F54B697DB}" type="datetimeFigureOut">
              <a:rPr lang="ru-RU" smtClean="0"/>
              <a:pPr/>
              <a:t>28.04.2011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FFB25B-4190-45F3-AB37-B918D4FC6E6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888924-E900-4F64-A1D1-550F54B697DB}" type="datetimeFigureOut">
              <a:rPr lang="ru-RU" smtClean="0"/>
              <a:pPr/>
              <a:t>28.04.2011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FFB25B-4190-45F3-AB37-B918D4FC6E6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888924-E900-4F64-A1D1-550F54B697DB}" type="datetimeFigureOut">
              <a:rPr lang="ru-RU" smtClean="0"/>
              <a:pPr/>
              <a:t>28.04.2011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FFB25B-4190-45F3-AB37-B918D4FC6E6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888924-E900-4F64-A1D1-550F54B697DB}" type="datetimeFigureOut">
              <a:rPr lang="ru-RU" smtClean="0"/>
              <a:pPr/>
              <a:t>28.04.2011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FFB25B-4190-45F3-AB37-B918D4FC6E6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D5888924-E900-4F64-A1D1-550F54B697DB}" type="datetimeFigureOut">
              <a:rPr lang="ru-RU" smtClean="0"/>
              <a:pPr/>
              <a:t>28.04.2011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F5FFB25B-4190-45F3-AB37-B918D4FC6E6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E:\MUSIC\&#1050;&#1083;&#1072;&#1089;&#1089;&#1080;&#1095;&#1077;&#1089;&#1082;&#1072;&#1103;%20&#1075;&#1080;&#1090;&#1072;&#1088;&#1072;\&#1050;&#1083;&#1072;&#1089;&#1089;&#1080;&#1095;&#1077;&#1089;&#1082;&#1072;&#1103;%20&#1075;&#1080;&#1090;&#1072;&#1088;&#1072;%20-%2001.mp3" TargetMode="External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Классическая гитара - 01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8572528" y="6553200"/>
            <a:ext cx="304800" cy="304800"/>
          </a:xfrm>
          <a:prstGeom prst="rect">
            <a:avLst/>
          </a:prstGeom>
        </p:spPr>
      </p:pic>
      <p:pic>
        <p:nvPicPr>
          <p:cNvPr id="3" name="Рисунок 2" descr="1223ecz2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-2071734" y="4714884"/>
            <a:ext cx="785818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Отряд</a:t>
            </a:r>
          </a:p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                 Хищные</a:t>
            </a:r>
            <a:endParaRPr lang="ru-RU" sz="54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17">
                <p:cTn id="14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LEONE126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714348" y="142852"/>
            <a:ext cx="784163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ru-RU" sz="48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СЕМЕЙСТВО КОШАЧЬИ </a:t>
            </a:r>
            <a:endParaRPr lang="ru-RU" sz="48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7215206" y="5715016"/>
            <a:ext cx="163217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1765D7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ЛЕВ</a:t>
            </a:r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1765D7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</p:cSld>
  <p:clrMapOvr>
    <a:masterClrMapping/>
  </p:clrMapOvr>
  <p:transition spd="slow"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4da9a7a63416504d705f13b712d_prev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3999" cy="6857999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6858016" y="5786454"/>
            <a:ext cx="196079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ТИГР</a:t>
            </a:r>
            <a:endParaRPr lang="ru-RU" sz="5400" b="1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KKKKKKKKKKK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42844" y="142852"/>
            <a:ext cx="382476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ЛЕОПАРД 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03875_14357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5857884" y="285728"/>
            <a:ext cx="294952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effectLst/>
              </a:rPr>
              <a:t>ГЕПАРД</a:t>
            </a:r>
            <a:endParaRPr lang="ru-RU" sz="5400" b="1" cap="none" spc="0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FFFFFF">
                      <a:tint val="40000"/>
                      <a:satMod val="250000"/>
                    </a:srgbClr>
                  </a:gs>
                  <a:gs pos="9000">
                    <a:srgbClr val="FFFFFF">
                      <a:tint val="52000"/>
                      <a:satMod val="300000"/>
                    </a:srgbClr>
                  </a:gs>
                  <a:gs pos="50000">
                    <a:srgbClr val="FFFFFF">
                      <a:shade val="20000"/>
                      <a:satMod val="300000"/>
                    </a:srgbClr>
                  </a:gs>
                  <a:gs pos="79000">
                    <a:srgbClr val="FFFFFF">
                      <a:tint val="52000"/>
                      <a:satMod val="300000"/>
                    </a:srgbClr>
                  </a:gs>
                  <a:gs pos="100000">
                    <a:srgbClr val="FFFFFF">
                      <a:tint val="40000"/>
                      <a:satMod val="250000"/>
                    </a:srgbClr>
                  </a:gs>
                </a:gsLst>
                <a:lin ang="5400000"/>
              </a:gradFill>
              <a:effectLst/>
            </a:endParaRPr>
          </a:p>
        </p:txBody>
      </p:sp>
    </p:spTree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European_Lynx_by_Lordwuermchen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428660" y="0"/>
            <a:ext cx="9572660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-214346" y="500042"/>
            <a:ext cx="232307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РЫСЬ</a:t>
            </a:r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</p:cSld>
  <p:clrMapOvr>
    <a:masterClrMapping/>
  </p:clrMapOvr>
  <p:transition spd="slow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f767c7c988bf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32" y="0"/>
            <a:ext cx="10144196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571604" y="5715016"/>
            <a:ext cx="699447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52C214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ДОМАШНЯЯ КОШКА</a:t>
            </a:r>
            <a:endParaRPr lang="ru-RU" sz="5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52C214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57158" y="214290"/>
            <a:ext cx="8143932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3200" dirty="0" smtClean="0"/>
              <a:t> К </a:t>
            </a:r>
            <a:r>
              <a:rPr lang="ru-RU" sz="3200" b="1" i="1" dirty="0" smtClean="0"/>
              <a:t>семейству Куньи </a:t>
            </a:r>
            <a:r>
              <a:rPr lang="ru-RU" sz="3200" dirty="0" smtClean="0"/>
              <a:t>принадлежат средние и мелкие по величине звери с гибким удлиненным телом и короткими ногами: ласки, горностаи, куницы, соболи, хорьки, выдры. Это активные хищники, обитающие в лесах и водоемах и охотящиеся, как правило, в сумеречное и ночное время. Объектами их охоты являются мышевидные грызуны, яйца и птенцы птиц.  </a:t>
            </a:r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0a13d239071c10eae92524323cff92d3.jpe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501222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500166" y="285728"/>
            <a:ext cx="6392198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cap="none" spc="0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effectLst/>
              </a:rPr>
              <a:t>СЕМЕЙСТВО КУНЬИ</a:t>
            </a:r>
            <a:endParaRPr lang="ru-RU" sz="4800" b="1" cap="none" spc="0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FFFFFF">
                      <a:tint val="40000"/>
                      <a:satMod val="250000"/>
                    </a:srgbClr>
                  </a:gs>
                  <a:gs pos="9000">
                    <a:srgbClr val="FFFFFF">
                      <a:tint val="52000"/>
                      <a:satMod val="300000"/>
                    </a:srgbClr>
                  </a:gs>
                  <a:gs pos="50000">
                    <a:srgbClr val="FFFFFF">
                      <a:shade val="20000"/>
                      <a:satMod val="300000"/>
                    </a:srgbClr>
                  </a:gs>
                  <a:gs pos="79000">
                    <a:srgbClr val="FFFFFF">
                      <a:tint val="52000"/>
                      <a:satMod val="300000"/>
                    </a:srgbClr>
                  </a:gs>
                  <a:gs pos="100000">
                    <a:srgbClr val="FFFFFF">
                      <a:tint val="40000"/>
                      <a:satMod val="250000"/>
                    </a:srgb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567268" y="5715016"/>
            <a:ext cx="257673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ЛАСКА</a:t>
            </a:r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f033551d1233d977e4364fc6c635967b065078b0_66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" y="0"/>
            <a:ext cx="9143998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42844" y="142852"/>
            <a:ext cx="306167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КУНИЦА</a:t>
            </a:r>
            <a:endParaRPr lang="ru-RU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Bunzing_Mustela-putorius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77492" y="0"/>
            <a:ext cx="9221492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357158" y="357166"/>
            <a:ext cx="2513572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ХОРЕК</a:t>
            </a:r>
          </a:p>
          <a:p>
            <a:pPr algn="ctr"/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</p:cSld>
  <p:clrMapOvr>
    <a:masterClrMapping/>
  </p:clrMapOvr>
  <p:transition spd="slow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357686" y="1000108"/>
            <a:ext cx="4286312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  <a:t>включает </a:t>
            </a:r>
            <a:r>
              <a:rPr lang="ru-RU" dirty="0">
                <a:solidFill>
                  <a:schemeClr val="accent3">
                    <a:lumMod val="50000"/>
                  </a:schemeClr>
                </a:solidFill>
              </a:rPr>
              <a:t>животных, играющих важную роль в природе. Основной особенностью хищников является питание живой добычей, поэтому для них характерно особое строение зубов. Резцы хищников малы, клыки всегда сильно развиты, коренные бугорчатые зубы с острыми режущими краями называются </a:t>
            </a:r>
            <a: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  <a:t>хищными. </a:t>
            </a:r>
            <a:r>
              <a:rPr lang="ru-RU" dirty="0">
                <a:solidFill>
                  <a:schemeClr val="accent3">
                    <a:lumMod val="50000"/>
                  </a:schemeClr>
                </a:solidFill>
              </a:rPr>
              <a:t>Клыками хищники убивают жертву, а </a:t>
            </a:r>
            <a: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  <a:t>коренным</a:t>
            </a:r>
            <a: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  <a:t>и</a:t>
            </a:r>
            <a: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dirty="0">
                <a:solidFill>
                  <a:schemeClr val="accent3">
                    <a:lumMod val="50000"/>
                  </a:schemeClr>
                </a:solidFill>
              </a:rPr>
              <a:t>зубами перегрызают сухожилия и дробят кости. </a:t>
            </a:r>
          </a:p>
        </p:txBody>
      </p:sp>
      <p:pic>
        <p:nvPicPr>
          <p:cNvPr id="6" name="Рисунок 5" descr="1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48310" y="3786190"/>
            <a:ext cx="3709280" cy="2786082"/>
          </a:xfrm>
          <a:prstGeom prst="rect">
            <a:avLst/>
          </a:prstGeom>
        </p:spPr>
      </p:pic>
      <p:pic>
        <p:nvPicPr>
          <p:cNvPr id="7" name="Рисунок 6" descr="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42844" y="1214422"/>
            <a:ext cx="3714776" cy="2478020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0" y="571480"/>
            <a:ext cx="4071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i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Отряд Хищные </a:t>
            </a:r>
            <a:endParaRPr lang="ru-RU" sz="3200" b="1" i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10" name="Рисунок 9" descr="ef7b27514707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357686" y="4643446"/>
            <a:ext cx="3618320" cy="2046612"/>
          </a:xfrm>
          <a:prstGeom prst="rect">
            <a:avLst/>
          </a:prstGeom>
        </p:spPr>
      </p:pic>
    </p:spTree>
  </p:cSld>
  <p:clrMapOvr>
    <a:masterClrMapping/>
  </p:clrMapOvr>
  <p:transition spd="slow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7158" y="357166"/>
            <a:ext cx="8501090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/>
              <a:t>К </a:t>
            </a:r>
            <a:r>
              <a:rPr lang="ru-RU" sz="3600" b="1" i="1" dirty="0" smtClean="0"/>
              <a:t>семейству Медвежьи </a:t>
            </a:r>
            <a:r>
              <a:rPr lang="ru-RU" sz="3600" dirty="0" smtClean="0"/>
              <a:t>относятся крупные, массивные животные с большой головой и коротким хвостом. Из медвежьих в Беларуси встречается бурый медведь, который охраняется и занесен в Красную Книгу РБ. Белый медведь – типичный представитель арктической фауны.     </a:t>
            </a:r>
          </a:p>
          <a:p>
            <a:r>
              <a:rPr lang="ru-RU" sz="3600" dirty="0" smtClean="0"/>
              <a:t> </a:t>
            </a:r>
            <a:endParaRPr lang="ru-RU" sz="3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buriy_i_trezviy_medved_60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857224" y="285728"/>
            <a:ext cx="7947817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СЕМЕЙСТВО МЕДВЕЖЬИ</a:t>
            </a:r>
            <a:endParaRPr lang="ru-RU" sz="48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0" y="5934670"/>
            <a:ext cx="641432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effectLst/>
              </a:rPr>
              <a:t>БУРЫЙ МЕДВЕДЬ</a:t>
            </a:r>
            <a:endParaRPr lang="ru-RU" sz="5400" b="1" cap="none" spc="0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FFFFFF">
                      <a:tint val="40000"/>
                      <a:satMod val="250000"/>
                    </a:srgbClr>
                  </a:gs>
                  <a:gs pos="9000">
                    <a:srgbClr val="FFFFFF">
                      <a:tint val="52000"/>
                      <a:satMod val="300000"/>
                    </a:srgbClr>
                  </a:gs>
                  <a:gs pos="50000">
                    <a:srgbClr val="FFFFFF">
                      <a:shade val="20000"/>
                      <a:satMod val="300000"/>
                    </a:srgbClr>
                  </a:gs>
                  <a:gs pos="79000">
                    <a:srgbClr val="FFFFFF">
                      <a:tint val="52000"/>
                      <a:satMod val="300000"/>
                    </a:srgbClr>
                  </a:gs>
                  <a:gs pos="100000">
                    <a:srgbClr val="FFFFFF">
                      <a:tint val="40000"/>
                      <a:satMod val="250000"/>
                    </a:srgbClr>
                  </a:gs>
                </a:gsLst>
                <a:lin ang="5400000"/>
              </a:gradFill>
              <a:effectLst/>
            </a:endParaRPr>
          </a:p>
        </p:txBody>
      </p:sp>
    </p:spTree>
  </p:cSld>
  <p:clrMapOvr>
    <a:masterClrMapping/>
  </p:clrMapOvr>
  <p:transition spd="slow">
    <p:whee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polarbear1_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-7099"/>
            <a:ext cx="9144000" cy="6872198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0" y="5786454"/>
            <a:ext cx="648607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БЕЛЫЙ МЕДВЕДЬ</a:t>
            </a:r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796933" y="285728"/>
            <a:ext cx="545745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Отряд Хищные</a:t>
            </a:r>
            <a:endParaRPr lang="ru-RU" sz="5400" b="1" cap="none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sp>
        <p:nvSpPr>
          <p:cNvPr id="4" name="Стрелка вниз 3"/>
          <p:cNvSpPr/>
          <p:nvPr/>
        </p:nvSpPr>
        <p:spPr>
          <a:xfrm>
            <a:off x="1785918" y="1214422"/>
            <a:ext cx="285752" cy="3786214"/>
          </a:xfrm>
          <a:prstGeom prst="downArrow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Стрелка вниз 4"/>
          <p:cNvSpPr/>
          <p:nvPr/>
        </p:nvSpPr>
        <p:spPr>
          <a:xfrm>
            <a:off x="3428992" y="1214422"/>
            <a:ext cx="285752" cy="1714512"/>
          </a:xfrm>
          <a:prstGeom prst="downArrow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трелка вниз 5"/>
          <p:cNvSpPr/>
          <p:nvPr/>
        </p:nvSpPr>
        <p:spPr>
          <a:xfrm>
            <a:off x="5429256" y="1214422"/>
            <a:ext cx="285752" cy="3357586"/>
          </a:xfrm>
          <a:prstGeom prst="downArrow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трелка вниз 6"/>
          <p:cNvSpPr/>
          <p:nvPr/>
        </p:nvSpPr>
        <p:spPr>
          <a:xfrm>
            <a:off x="7215206" y="1142984"/>
            <a:ext cx="285752" cy="1714512"/>
          </a:xfrm>
          <a:prstGeom prst="downArrow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571472" y="5000636"/>
            <a:ext cx="2820644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Семейство </a:t>
            </a:r>
          </a:p>
          <a:p>
            <a:pPr algn="ctr"/>
            <a:r>
              <a:rPr lang="ru-RU" sz="36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В</a:t>
            </a:r>
            <a:r>
              <a:rPr lang="ru-RU" sz="36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олчьи</a:t>
            </a:r>
            <a:endParaRPr lang="ru-RU" sz="36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2285984" y="2928934"/>
            <a:ext cx="2692404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Семейство</a:t>
            </a:r>
          </a:p>
          <a:p>
            <a:pPr algn="ctr"/>
            <a:r>
              <a:rPr lang="ru-RU" sz="36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Кошачьи </a:t>
            </a:r>
            <a:endParaRPr lang="ru-RU" sz="36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214810" y="4572008"/>
            <a:ext cx="2820644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Семейство </a:t>
            </a:r>
          </a:p>
          <a:p>
            <a:pPr algn="ctr"/>
            <a:r>
              <a:rPr lang="ru-RU" sz="36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К</a:t>
            </a:r>
            <a:r>
              <a:rPr lang="ru-RU" sz="36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уньи </a:t>
            </a:r>
            <a:endParaRPr lang="ru-RU" sz="36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6000760" y="2857496"/>
            <a:ext cx="2820644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Семейство </a:t>
            </a:r>
          </a:p>
          <a:p>
            <a:pPr algn="ctr"/>
            <a:r>
              <a:rPr lang="ru-RU" sz="36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Медвежьи </a:t>
            </a:r>
            <a:endParaRPr lang="ru-RU" sz="36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</p:cSld>
  <p:clrMapOvr>
    <a:masterClrMapping/>
  </p:clrMapOvr>
  <p:transition spd="slow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0"/>
                            </p:stCondLst>
                            <p:childTnLst>
                              <p:par>
                                <p:cTn id="46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500"/>
                            </p:stCondLst>
                            <p:childTnLst>
                              <p:par>
                                <p:cTn id="51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7500"/>
                            </p:stCondLst>
                            <p:childTnLst>
                              <p:par>
                                <p:cTn id="68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000"/>
                            </p:stCondLst>
                            <p:childTnLst>
                              <p:par>
                                <p:cTn id="73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10000"/>
                            </p:stCondLst>
                            <p:childTnLst>
                              <p:par>
                                <p:cTn id="90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9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9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/>
      <p:bldP spid="13" grpId="0"/>
      <p:bldP spid="16" grpId="0"/>
      <p:bldP spid="1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42910" y="785794"/>
            <a:ext cx="7715304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/>
              <a:t>        К </a:t>
            </a:r>
            <a:r>
              <a:rPr lang="ru-RU" sz="3200" b="1" i="1" dirty="0" smtClean="0"/>
              <a:t>семейству Волчьи </a:t>
            </a:r>
            <a:r>
              <a:rPr lang="ru-RU" sz="3200" dirty="0" smtClean="0"/>
              <a:t>принадлежат волки, шакалы, собаки, песцы, лисицы.      </a:t>
            </a:r>
          </a:p>
          <a:p>
            <a:r>
              <a:rPr lang="ru-RU" sz="3200" dirty="0" smtClean="0"/>
              <a:t>      Это крупные и средние по размерам животные с вытянутой мордой, остроконечными ушными раковинами, длинными конечностями  и пушистым хвостом.                                  Жертв они обнаруживают по запаху и следам, долго преследуют. </a:t>
            </a:r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0a0a339d595a2da29b441fd8d680971c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714480" y="285728"/>
            <a:ext cx="5998309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Семейство Волчьи</a:t>
            </a:r>
            <a:endParaRPr lang="ru-RU" sz="48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6215074" y="5786454"/>
            <a:ext cx="261039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ru-RU" sz="5400" b="1" cap="none" spc="150" dirty="0" smtClean="0">
                <a:ln w="11430"/>
                <a:solidFill>
                  <a:schemeClr val="accent5">
                    <a:lumMod val="50000"/>
                  </a:schemeClr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Волки</a:t>
            </a:r>
            <a:r>
              <a:rPr lang="ru-RU" sz="5400" b="1" cap="none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 </a:t>
            </a:r>
            <a:endParaRPr lang="ru-RU" sz="5400" b="1" cap="none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0a172e7229e3e9b6689d6cc17c7842b7.jpe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214282" y="5715016"/>
            <a:ext cx="291983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Лисица 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1219686626_arctic-fox-looking-for-carrion-on-sea-ice-alask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285720" y="357166"/>
            <a:ext cx="3198953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7200" b="1" cap="none" spc="0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effectLst/>
              </a:rPr>
              <a:t>Песец </a:t>
            </a:r>
            <a:endParaRPr lang="ru-RU" sz="7200" b="1" cap="none" spc="0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FFFFFF">
                      <a:tint val="40000"/>
                      <a:satMod val="250000"/>
                    </a:srgbClr>
                  </a:gs>
                  <a:gs pos="9000">
                    <a:srgbClr val="FFFFFF">
                      <a:tint val="52000"/>
                      <a:satMod val="300000"/>
                    </a:srgbClr>
                  </a:gs>
                  <a:gs pos="50000">
                    <a:srgbClr val="FFFFFF">
                      <a:shade val="20000"/>
                      <a:satMod val="300000"/>
                    </a:srgbClr>
                  </a:gs>
                  <a:gs pos="79000">
                    <a:srgbClr val="FFFFFF">
                      <a:tint val="52000"/>
                      <a:satMod val="300000"/>
                    </a:srgbClr>
                  </a:gs>
                  <a:gs pos="100000">
                    <a:srgbClr val="FFFFFF">
                      <a:tint val="40000"/>
                      <a:satMod val="250000"/>
                    </a:srgbClr>
                  </a:gs>
                </a:gsLst>
                <a:lin ang="5400000"/>
              </a:gradFill>
              <a:effectLst/>
            </a:endParaRPr>
          </a:p>
        </p:txBody>
      </p:sp>
    </p:spTree>
  </p:cSld>
  <p:clrMapOvr>
    <a:masterClrMapping/>
  </p:clrMapOvr>
  <p:transition spd="slow">
    <p:comb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DSC_315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0858544" cy="68580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928662" y="5643578"/>
            <a:ext cx="310181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С</a:t>
            </a:r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обака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ransition spd="slow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28596" y="285728"/>
            <a:ext cx="8429684" cy="618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/>
              <a:t>К </a:t>
            </a:r>
            <a:r>
              <a:rPr lang="ru-RU" sz="3600" b="1" i="1" dirty="0" smtClean="0"/>
              <a:t>семейству Кошачьи </a:t>
            </a:r>
            <a:r>
              <a:rPr lang="ru-RU" sz="3600" dirty="0" smtClean="0"/>
              <a:t>относятся тигр, лев, гепард, дикие и домашние кошки. Это крупные и средние по размерам животные, являющиеся подстерегающими хищниками. Тело у них стройнее, гибкое с округлой головой. Кошачьи обладают хорошо развитым слухом и зрением. Находясь в засаде, они незаметно подкрадываются к добыче и, сделав короткий прыжок настигают ее. </a:t>
            </a:r>
            <a:endParaRPr lang="ru-RU" sz="3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368</TotalTime>
  <Words>315</Words>
  <Application>Microsoft Office PowerPoint</Application>
  <PresentationFormat>Экран (4:3)</PresentationFormat>
  <Paragraphs>38</Paragraphs>
  <Slides>22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Трек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Admin</cp:lastModifiedBy>
  <cp:revision>37</cp:revision>
  <dcterms:created xsi:type="dcterms:W3CDTF">2011-04-21T11:32:07Z</dcterms:created>
  <dcterms:modified xsi:type="dcterms:W3CDTF">2011-04-28T18:26:59Z</dcterms:modified>
</cp:coreProperties>
</file>