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7" r:id="rId5"/>
    <p:sldId id="288" r:id="rId6"/>
    <p:sldId id="292" r:id="rId7"/>
    <p:sldId id="293" r:id="rId8"/>
    <p:sldId id="295" r:id="rId9"/>
    <p:sldId id="294" r:id="rId10"/>
    <p:sldId id="291" r:id="rId11"/>
    <p:sldId id="297" r:id="rId12"/>
    <p:sldId id="298" r:id="rId13"/>
    <p:sldId id="296" r:id="rId14"/>
    <p:sldId id="289" r:id="rId15"/>
    <p:sldId id="299" r:id="rId16"/>
    <p:sldId id="285" r:id="rId17"/>
    <p:sldId id="260" r:id="rId18"/>
    <p:sldId id="261" r:id="rId19"/>
    <p:sldId id="262" r:id="rId20"/>
    <p:sldId id="278" r:id="rId21"/>
    <p:sldId id="279" r:id="rId22"/>
    <p:sldId id="264" r:id="rId23"/>
    <p:sldId id="280" r:id="rId24"/>
    <p:sldId id="266" r:id="rId25"/>
    <p:sldId id="268" r:id="rId26"/>
    <p:sldId id="269" r:id="rId27"/>
    <p:sldId id="281" r:id="rId28"/>
    <p:sldId id="284" r:id="rId29"/>
    <p:sldId id="282" r:id="rId30"/>
    <p:sldId id="270" r:id="rId31"/>
    <p:sldId id="272" r:id="rId32"/>
    <p:sldId id="273" r:id="rId33"/>
    <p:sldId id="277" r:id="rId34"/>
    <p:sldId id="301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 autoAdjust="0"/>
    <p:restoredTop sz="94652" autoAdjust="0"/>
  </p:normalViewPr>
  <p:slideViewPr>
    <p:cSldViewPr>
      <p:cViewPr varScale="1">
        <p:scale>
          <a:sx n="63" d="100"/>
          <a:sy n="63" d="100"/>
        </p:scale>
        <p:origin x="-14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edbook.minpriroda.gov.by/animalsinfo.html?id=186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6%D0%B8%D0%B2%D0%BE%D1%82%D0%BD%D1%8B%D0%B5" TargetMode="External"/><Relationship Id="rId7" Type="http://schemas.openxmlformats.org/officeDocument/2006/relationships/hyperlink" Target="https://ru.wikipedia.org/wiki/%D0%94%D0%B5%D1%81%D1%8F%D1%82%D0%B8%D0%BD%D0%BE%D0%B3%D0%B8%D0%B5_%D1%80%D0%B0%D0%BA%D0%BE%D0%BE%D0%B1%D1%80%D0%B0%D0%B7%D0%BD%D1%8B%D0%B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1%8B%D1%81%D1%88%D0%B8%D0%B5_%D1%80%D0%B0%D0%BA%D0%B8" TargetMode="External"/><Relationship Id="rId5" Type="http://schemas.openxmlformats.org/officeDocument/2006/relationships/hyperlink" Target="https://ru.wikipedia.org/wiki/%D0%A0%D0%B0%D0%BA%D0%BE%D0%BE%D0%B1%D1%80%D0%B0%D0%B7%D0%BD%D1%8B%D0%B5" TargetMode="External"/><Relationship Id="rId4" Type="http://schemas.openxmlformats.org/officeDocument/2006/relationships/hyperlink" Target="https://ru.wikipedia.org/wiki/%D0%A7%D0%BB%D0%B5%D0%BD%D0%B8%D1%81%D1%82%D0%BE%D0%BD%D0%BE%D0%B3%D0%B8%D0%B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1083"/>
            <a:ext cx="9144000" cy="69290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85729"/>
            <a:ext cx="8784976" cy="64294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Лельчицкая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средняя школа №2»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785926"/>
            <a:ext cx="5143536" cy="4451386"/>
          </a:xfrm>
        </p:spPr>
        <p:txBody>
          <a:bodyPr>
            <a:normAutofit lnSpcReduction="10000"/>
          </a:bodyPr>
          <a:lstStyle/>
          <a:p>
            <a:r>
              <a:rPr lang="ru-RU" sz="3900" b="1" i="1" dirty="0" smtClean="0">
                <a:solidFill>
                  <a:srgbClr val="002060"/>
                </a:solidFill>
              </a:rPr>
              <a:t>Час занимательной ЗООЛОГИИ:</a:t>
            </a:r>
          </a:p>
          <a:p>
            <a:r>
              <a:rPr lang="ru-RU" sz="4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«Эти удивительные Членистоногие»</a:t>
            </a:r>
          </a:p>
          <a:p>
            <a:pPr algn="r"/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биологии:</a:t>
            </a:r>
          </a:p>
          <a:p>
            <a:pPr algn="r"/>
            <a:r>
              <a:rPr lang="ru-RU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Юницкая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М.С.</a:t>
            </a:r>
          </a:p>
          <a:p>
            <a:endParaRPr lang="ru-RU" dirty="0"/>
          </a:p>
        </p:txBody>
      </p:sp>
      <p:pic>
        <p:nvPicPr>
          <p:cNvPr id="27650" name="Picture 2" descr="http://900igr.net/up/datas/83926/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4143372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Интересные факты: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Паук-оса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Настоящий тарантул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Чилийский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розовый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птицеед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Австралийский паук-волк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None/>
            </a:pPr>
            <a:endParaRPr lang="ru-RU" sz="1800" b="1" u="sng" dirty="0" smtClean="0"/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Интересная легенда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 пауке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Арахне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  <p:pic>
        <p:nvPicPr>
          <p:cNvPr id="1026" name="Picture 2" descr="https://www.neizvestniy-geniy.ru/images/works/photo/1/24918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4620"/>
            <a:ext cx="4357718" cy="406575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None/>
            </a:pPr>
            <a:endParaRPr lang="ru-RU" sz="1800" b="1" u="sng" dirty="0" smtClean="0"/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  <p:pic>
        <p:nvPicPr>
          <p:cNvPr id="51202" name="Picture 2" descr="Самые длинные жуки Жук Геркулес. Длина от кончика брюшка до кончика мандибул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6" y="0"/>
            <a:ext cx="885828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Членистоногих, занесённых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Красную книгу Республики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Беларусь</a:t>
            </a:r>
          </a:p>
          <a:p>
            <a:endParaRPr lang="ru-RU" b="1" u="sng" dirty="0" smtClean="0"/>
          </a:p>
          <a:p>
            <a:endParaRPr lang="ru-RU" b="1" u="sng" dirty="0" smtClean="0"/>
          </a:p>
          <a:p>
            <a:pPr>
              <a:buNone/>
            </a:pPr>
            <a:endParaRPr lang="ru-RU" sz="2000" b="1" cap="all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>
              <a:buNone/>
            </a:pPr>
            <a:endParaRPr lang="ru-RU" sz="2000" b="1" cap="all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>
              <a:buNone/>
            </a:pP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  <a:hlinkClick r:id="rId3"/>
              </a:rPr>
              <a:t>БОЛЬШОЙ 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  <a:hlinkClick r:id="rId3"/>
              </a:rPr>
              <a:t>СПЛАВНОЙ 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  <a:hlinkClick r:id="rId3"/>
              </a:rPr>
              <a:t>ПАУК</a:t>
            </a:r>
            <a:endParaRPr lang="ru-RU" sz="20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u="sng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>
              <a:buNone/>
            </a:pPr>
            <a:endParaRPr lang="ru-RU" sz="2000" b="1" u="sng" cap="al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sz="2000" b="1" u="sng" cap="all" dirty="0" smtClean="0">
                <a:latin typeface="Times New Roman" pitchFamily="18" charset="0"/>
                <a:cs typeface="Times New Roman" pitchFamily="18" charset="0"/>
              </a:rPr>
              <a:t> ШИРОКОПАЛЫЙ РАК</a:t>
            </a:r>
          </a:p>
          <a:p>
            <a:pPr>
              <a:buNone/>
            </a:pPr>
            <a:endParaRPr lang="ru-RU" sz="2000" b="1" u="sng" cap="al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Бронзовка гладкая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Жук-олень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redbook.minpriroda.gov.by/animals/186_sm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7" y="1214422"/>
            <a:ext cx="2394875" cy="1571636"/>
          </a:xfrm>
          <a:prstGeom prst="rect">
            <a:avLst/>
          </a:prstGeom>
          <a:noFill/>
        </p:spPr>
      </p:pic>
      <p:pic>
        <p:nvPicPr>
          <p:cNvPr id="27652" name="Picture 4" descr="https://belaruspartisan.by/upload/medialibrary/819/8198b210dc5e4c186c53042314058d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357298"/>
            <a:ext cx="2714644" cy="2003408"/>
          </a:xfrm>
          <a:prstGeom prst="rect">
            <a:avLst/>
          </a:prstGeom>
          <a:noFill/>
        </p:spPr>
      </p:pic>
      <p:pic>
        <p:nvPicPr>
          <p:cNvPr id="27654" name="Picture 6" descr="Protaetia aeruginosa.Habitu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357562"/>
            <a:ext cx="2500330" cy="1981511"/>
          </a:xfrm>
          <a:prstGeom prst="rect">
            <a:avLst/>
          </a:prstGeom>
          <a:noFill/>
        </p:spPr>
      </p:pic>
      <p:pic>
        <p:nvPicPr>
          <p:cNvPr id="27656" name="Picture 8" descr="Cerf-volant MHNT male et femell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4143380"/>
            <a:ext cx="2000264" cy="210694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« Узнай меня!» Я – красавец! Да еще и лекарственный. В старину из меня и мои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Девиз урока:</a:t>
            </a: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13633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Они населяют практически все среды обитания и влияют на них. </a:t>
            </a:r>
            <a:r>
              <a:rPr lang="ru-RU" b="1" dirty="0" smtClean="0"/>
              <a:t>Членистоногие</a:t>
            </a:r>
            <a:r>
              <a:rPr lang="ru-RU" dirty="0" smtClean="0"/>
              <a:t> служат пищей животным, опыляют растения, переносят инфекционные заболевания и наносят вред сельскохозяйственным культурам. Некоторые представители (пчела, тутовый шелкопряд) являются своеобразными домашними животными</a:t>
            </a:r>
            <a:endParaRPr lang="ru-RU" dirty="0"/>
          </a:p>
        </p:txBody>
      </p:sp>
      <p:pic>
        <p:nvPicPr>
          <p:cNvPr id="52226" name="Picture 2" descr="http://900igr.net/up/datas/212822/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https://ds04.infourok.ru/uploads/ex/12b3/00108d72-528fda91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АКТИВИЗАЦИЯ УЧЕБНОЙ ДЕЯТЕЛЬНОСТИ</a:t>
            </a:r>
            <a:r>
              <a:rPr lang="ru-RU" sz="4400" b="1" u="sng" dirty="0" smtClean="0">
                <a:solidFill>
                  <a:srgbClr val="FF0000"/>
                </a:solidFill>
                <a:latin typeface="Monotype Corsiva" pitchFamily="66" charset="0"/>
              </a:rPr>
              <a:t>:</a:t>
            </a:r>
            <a:r>
              <a:rPr lang="ru-RU" sz="3300" u="sng" dirty="0" smtClean="0"/>
              <a:t/>
            </a:r>
            <a:br>
              <a:rPr lang="ru-RU" sz="3300" u="sng" dirty="0" smtClean="0"/>
            </a:br>
            <a:r>
              <a:rPr lang="ru-RU" sz="3300" b="1" i="1" u="sng" dirty="0" smtClean="0">
                <a:solidFill>
                  <a:srgbClr val="002060"/>
                </a:solidFill>
              </a:rPr>
              <a:t>2. Биологическая  разминка. </a:t>
            </a:r>
            <a:br>
              <a:rPr lang="ru-RU" sz="3300" b="1" i="1" u="sng" dirty="0" smtClean="0">
                <a:solidFill>
                  <a:srgbClr val="002060"/>
                </a:solidFill>
              </a:rPr>
            </a:br>
            <a:r>
              <a:rPr lang="ru-RU" sz="3300" b="1" i="1" dirty="0" smtClean="0">
                <a:solidFill>
                  <a:srgbClr val="002060"/>
                </a:solidFill>
              </a:rPr>
              <a:t>2.1. Выбери номер правильного утверждения:</a:t>
            </a:r>
          </a:p>
          <a:p>
            <a:r>
              <a:rPr lang="ru-RU" sz="3300" b="1" i="1" u="sng" dirty="0" smtClean="0">
                <a:solidFill>
                  <a:srgbClr val="002060"/>
                </a:solidFill>
              </a:rPr>
              <a:t>1 вариант:</a:t>
            </a:r>
            <a:endParaRPr lang="ru-RU" sz="33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1. Членистоногие – это животные.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2. Для Членистоногих характерны такие процессы жизнедеятельности: как питание, дыхание, размножение.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3. Членистоногие обитают только в </a:t>
            </a:r>
          </a:p>
          <a:p>
            <a:r>
              <a:rPr lang="ru-RU" sz="3300" b="1" i="1" dirty="0" smtClean="0">
                <a:solidFill>
                  <a:srgbClr val="002060"/>
                </a:solidFill>
              </a:rPr>
              <a:t>наземно-воздушной среде.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4. Членистоногие – самый многочисленный тип животных.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5. Все членистоногие – паразиты.</a:t>
            </a:r>
          </a:p>
          <a:p>
            <a:r>
              <a:rPr lang="ru-RU" sz="3300" b="1" i="1" u="sng" dirty="0" smtClean="0">
                <a:solidFill>
                  <a:srgbClr val="002060"/>
                </a:solidFill>
              </a:rPr>
              <a:t>2 вариант:</a:t>
            </a:r>
            <a:endParaRPr lang="ru-RU" sz="33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1. Членистоногие составляют ¾ всех животных.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2. Членистоногие – раздельнополые животные.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3. Членистоногие обитают только в водной среде.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4. У Членистоногих конечности имеют членистое строение.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5. Каракатица относится к типу Членистоногих.</a:t>
            </a:r>
          </a:p>
          <a:p>
            <a:pPr lvl="0"/>
            <a:r>
              <a:rPr lang="ru-RU" sz="3300" b="1" i="1" u="sng" dirty="0" smtClean="0">
                <a:solidFill>
                  <a:srgbClr val="002060"/>
                </a:solidFill>
              </a:rPr>
              <a:t>3 вариант:</a:t>
            </a:r>
            <a:endParaRPr lang="ru-RU" sz="3300" b="1" i="1" dirty="0" smtClean="0">
              <a:solidFill>
                <a:srgbClr val="002060"/>
              </a:solidFill>
            </a:endParaRP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1. К типу Членистоногих относятся классы Ракообразных, Паукообразных, Насекомых.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2. Членистоногие занимают все среды обитания.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3. Членистоногие – двухслойные животные.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4. У Членистоногих – двусторонняя симметрия тела.</a:t>
            </a:r>
          </a:p>
          <a:p>
            <a:pPr lvl="0"/>
            <a:r>
              <a:rPr lang="ru-RU" sz="3300" b="1" i="1" dirty="0" smtClean="0">
                <a:solidFill>
                  <a:srgbClr val="002060"/>
                </a:solidFill>
              </a:rPr>
              <a:t>5. Гидра пресноводная относится к типу Членистоногих.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2.2 Проверьте  свою работу: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002060"/>
                </a:solidFill>
              </a:rPr>
              <a:t>Правильные ответы: 1, 2, 4.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3. ПОВТОРЕНИЕ.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56307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Классификация типа Членистоногих.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Класс Ракообразные (дафния, речной рак, циклоп и др)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Класс Паукообразные (пауки, клещи, скорпионы и др)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Класс Насекомые (жуки, бабочки, стрекозы, двукрылые и др)</a:t>
            </a:r>
            <a:endParaRPr lang="ru-RU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даф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412776"/>
            <a:ext cx="1728192" cy="2055147"/>
          </a:xfrm>
          <a:prstGeom prst="rect">
            <a:avLst/>
          </a:prstGeom>
        </p:spPr>
      </p:pic>
      <p:pic>
        <p:nvPicPr>
          <p:cNvPr id="6" name="Рисунок 5" descr="cerbalus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068960"/>
            <a:ext cx="1924101" cy="1440160"/>
          </a:xfrm>
          <a:prstGeom prst="rect">
            <a:avLst/>
          </a:prstGeom>
        </p:spPr>
      </p:pic>
      <p:pic>
        <p:nvPicPr>
          <p:cNvPr id="7" name="Рисунок 6" descr="жу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4293096"/>
            <a:ext cx="2018671" cy="151216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208652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урока: 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сформировать у учащихся представление о многообразии членистоногих, их роль в природе</a:t>
            </a: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00174"/>
            <a:ext cx="8229600" cy="4857784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Обучающая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ознакомить с редкими и исчезающими видами; их роль в природе и жизни человека ; повторить и обобщить знания об особенностях строения животных типа Членистоногих;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Развивающая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развивать навыки использования имеющихся знаний и опыта практической деятельности; продолжить формирование умений обсуждать вопросы, анализировать, работать с различными источниками информации;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Воспитательная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воспитывать эстетическое восприятие объектов природы; создавать ситуацию успеха в процессе обобщения знаний.</a:t>
            </a:r>
          </a:p>
          <a:p>
            <a:endParaRPr lang="ru-RU" sz="1800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ра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492896"/>
            <a:ext cx="5436096" cy="3839243"/>
          </a:xfrm>
          <a:prstGeom prst="rect">
            <a:avLst/>
          </a:prstGeom>
        </p:spPr>
      </p:pic>
      <p:pic>
        <p:nvPicPr>
          <p:cNvPr id="5" name="Рисунок 4" descr="скорпио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4138760" cy="388843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кревет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188641"/>
            <a:ext cx="4646662" cy="3024336"/>
          </a:xfrm>
          <a:prstGeom prst="rect">
            <a:avLst/>
          </a:prstGeom>
        </p:spPr>
      </p:pic>
      <p:pic>
        <p:nvPicPr>
          <p:cNvPr id="6" name="Рисунок 5" descr="речной рак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3068960"/>
            <a:ext cx="4669532" cy="3502149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FF0000"/>
                </a:solidFill>
                <a:latin typeface="Monotype Corsiva" pitchFamily="66" charset="0"/>
              </a:rPr>
              <a:t>Значение ракообразных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059016" cy="45259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1. Представители многих видов являются кормом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для рыб и других животных – дафнии, циклопы, бокоплавы.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2. Многие ракообразные используются человеком в пищу –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креветки, крабы, омары,  раки.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3. Среди ракообразных есть хищники и трупоеды, некоторые  питаются водорослями.  </a:t>
            </a:r>
          </a:p>
          <a:p>
            <a:endParaRPr lang="ru-RU" dirty="0"/>
          </a:p>
        </p:txBody>
      </p:sp>
      <p:pic>
        <p:nvPicPr>
          <p:cNvPr id="5" name="Рисунок 4" descr="цикло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700808"/>
            <a:ext cx="2088232" cy="1513968"/>
          </a:xfrm>
          <a:prstGeom prst="rect">
            <a:avLst/>
          </a:prstGeom>
        </p:spPr>
      </p:pic>
      <p:pic>
        <p:nvPicPr>
          <p:cNvPr id="6" name="Рисунок 5" descr="кра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3861048"/>
            <a:ext cx="2376264" cy="136815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cerbalu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24944"/>
            <a:ext cx="4911080" cy="3675869"/>
          </a:xfrm>
          <a:prstGeom prst="rect">
            <a:avLst/>
          </a:prstGeom>
        </p:spPr>
      </p:pic>
      <p:pic>
        <p:nvPicPr>
          <p:cNvPr id="5" name="Рисунок 4" descr="528800b40db3554da64081eacccd87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260648"/>
            <a:ext cx="4668011" cy="350100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Значение паукообразных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1. Среди паукообразных много хищников – они уничтожают многих вредных для человека животных.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2. Среди клещей много вредителей сельскохозяйственных культур и домашних животных.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3. Клещи являются  опасными переносчиками болезней человека и домашних животных.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4. У многих есть ядовитые железы и они опасны для человека- скорпионы, фаланги, тарантулы и др. 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Значение насекомых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1. Активные опылители цветковых растений – бабочки, жуки и др.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2. Вредители сельскохозяйственных растений.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3. Одомашненные животные – тутовый шелкопряд производитель натуральной шелковой нити.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4. Пчёлы – производители мёда, воска, прополиса.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5. Тараканы загрязняют и портят продукты, разносят возбудителей дизентерии, тифа, холеры и др., а также яйца паразитических червей, споры грибов.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6. Вши и блохи – наружные паразиты млекопитающих и человека. 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7. Хищные жуки приносят пользу человеку в борьбе с вредителями садов и огородов – жужелицы, жуки – красотелы.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8. Жуки-могильщики и трупоеды очищают почву от трупов, способствуют накоплению перегноя в почве.</a:t>
            </a:r>
          </a:p>
          <a:p>
            <a:pPr lvl="0"/>
            <a:endParaRPr lang="ru-RU" b="1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Опасные Членистоногие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752528"/>
          </a:xfrm>
        </p:spPr>
        <p:txBody>
          <a:bodyPr>
            <a:noAutofit/>
          </a:bodyPr>
          <a:lstStyle/>
          <a:p>
            <a:pPr lvl="0"/>
            <a:r>
              <a:rPr lang="ru-RU" sz="2000" b="1" i="1" u="sng" dirty="0" smtClean="0">
                <a:solidFill>
                  <a:srgbClr val="002060"/>
                </a:solidFill>
              </a:rPr>
              <a:t>Сольпуга</a:t>
            </a:r>
            <a:r>
              <a:rPr lang="ru-RU" sz="2000" b="1" i="1" dirty="0" smtClean="0">
                <a:solidFill>
                  <a:srgbClr val="002060"/>
                </a:solidFill>
              </a:rPr>
              <a:t> - </a:t>
            </a:r>
            <a:r>
              <a:rPr lang="ru-RU" sz="2000" i="1" dirty="0" smtClean="0">
                <a:solidFill>
                  <a:srgbClr val="002060"/>
                </a:solidFill>
              </a:rPr>
              <a:t>паукообразное, довольно большое животное, серо-желтоватого цвета, с длинными ногами, в числе пяти пар, могущее наносить ядовитый укус. В Крыму оно водится в полосе предгорий и на Южном берегу. Реже встречается и по берегам северной части полуострова. </a:t>
            </a:r>
          </a:p>
          <a:p>
            <a:endParaRPr lang="ru-RU" sz="2000" b="1" u="sng" dirty="0" smtClean="0">
              <a:hlinkClick r:id="rId3" action="ppaction://hlinksldjump"/>
            </a:endParaRPr>
          </a:p>
          <a:p>
            <a:endParaRPr lang="ru-RU" sz="2000" dirty="0" smtClean="0"/>
          </a:p>
        </p:txBody>
      </p:sp>
      <p:pic>
        <p:nvPicPr>
          <p:cNvPr id="5" name="Рисунок 4" descr="сольпуг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068960"/>
            <a:ext cx="2736304" cy="346151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935088"/>
          </a:xfrm>
        </p:spPr>
        <p:txBody>
          <a:bodyPr>
            <a:noAutofit/>
          </a:bodyPr>
          <a:lstStyle/>
          <a:p>
            <a:pPr lvl="0"/>
            <a:r>
              <a:rPr lang="ru-RU" sz="2400" b="1" i="1" u="sng" dirty="0" smtClean="0">
                <a:solidFill>
                  <a:srgbClr val="002060"/>
                </a:solidFill>
              </a:rPr>
              <a:t>Тарантул</a:t>
            </a:r>
            <a:r>
              <a:rPr lang="ru-RU" sz="2400" i="1" dirty="0" smtClean="0">
                <a:solidFill>
                  <a:srgbClr val="002060"/>
                </a:solidFill>
              </a:rPr>
              <a:t> свойственен вообще степной фауне. Это - крупный паук с ногами, окрашенными кольцеобразно в серый и черный цвета. Самка вдвое крупнее самца и поедает последнего. У тарантула брюшная сторона тела окрашена в черный цвет и имеет тоже биологическое значение угрожающей окраски.</a:t>
            </a:r>
            <a:r>
              <a:rPr lang="ru-RU" sz="1800" i="1" dirty="0" smtClean="0">
                <a:solidFill>
                  <a:srgbClr val="002060"/>
                </a:solidFill>
              </a:rPr>
              <a:t/>
            </a:r>
            <a:br>
              <a:rPr lang="ru-RU" sz="1800" i="1" dirty="0" smtClean="0">
                <a:solidFill>
                  <a:srgbClr val="002060"/>
                </a:solidFill>
              </a:rPr>
            </a:br>
            <a:endParaRPr lang="ru-RU" sz="1800" i="1" dirty="0" smtClean="0">
              <a:solidFill>
                <a:srgbClr val="002060"/>
              </a:solidFill>
            </a:endParaRPr>
          </a:p>
        </p:txBody>
      </p:sp>
      <p:pic>
        <p:nvPicPr>
          <p:cNvPr id="5" name="Рисунок 4" descr="таранту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2924944"/>
            <a:ext cx="4267200" cy="32004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</a:rPr>
              <a:t>Каракурт</a:t>
            </a:r>
            <a:r>
              <a:rPr lang="ru-RU" sz="2800" i="1" dirty="0" smtClean="0">
                <a:solidFill>
                  <a:srgbClr val="002060"/>
                </a:solidFill>
              </a:rPr>
              <a:t>, небольшой паук (около 10 миллим.) черного цвета, нередко с 13 красными точками,    водится преимущественно в полынных степях, прилегающих к морю, где устраивает себе между травами шалашик из паутины.</a:t>
            </a:r>
            <a:endParaRPr lang="ru-RU" sz="2800" dirty="0"/>
          </a:p>
        </p:txBody>
      </p:sp>
      <p:pic>
        <p:nvPicPr>
          <p:cNvPr id="5" name="Рисунок 4" descr="каракур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924944"/>
            <a:ext cx="4755498" cy="316835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bo-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ос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356992"/>
            <a:ext cx="4248472" cy="2819782"/>
          </a:xfrm>
          <a:prstGeom prst="rect">
            <a:avLst/>
          </a:prstGeom>
        </p:spPr>
      </p:pic>
      <p:pic>
        <p:nvPicPr>
          <p:cNvPr id="6" name="Рисунок 5" descr="комар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4104456" cy="2808312"/>
          </a:xfrm>
          <a:prstGeom prst="rect">
            <a:avLst/>
          </a:prstGeom>
        </p:spPr>
      </p:pic>
      <p:pic>
        <p:nvPicPr>
          <p:cNvPr id="7" name="Рисунок 6" descr="клещ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32656"/>
            <a:ext cx="4104456" cy="279849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42918"/>
            <a:ext cx="8229600" cy="5715040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 урока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обобщение и систематизация знаний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Форма проведения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урок-конференция.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 обучения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игровой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Форма деятельности учащихся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групповая работа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Материалы и оборудование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коллекции и  цветные изображения насекомых, карточки с вопросами.</a:t>
            </a: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Ни комары , ни слепни не имеют ядовитых желёз.  При укусе эти насекомые вводят под кожу антикоагулянт – вещество, препятствующее свертыванию крови (чтобы «вдоволь её напиться). Волдырь и досадный  зуд, возникающий на месте комариного укуса, - не то иное, как аллергическая на это вещество. В подавляющем большинстве случаев реакция эта не опасна.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Меры оказания первой помощи: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1. Протереть место укуса сухой содой или раствором соды.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2. Смазать 1%-ным раствором бриллиантовой зелени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Первая помощь при укусах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i="1" dirty="0" smtClean="0">
                <a:solidFill>
                  <a:srgbClr val="00206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1. Как можно скорее удалить застрявшее в коже жало и обработать ранку  метиловым спиртом, водкой.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2. Боль уменьшают пузырь со льдом.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3. При ужалении в слизистые оболочки рта и глоточного кольца  необходимо как можно скорее отправить пострадавшего в лечебное учреждение, т.к. быстро развивающийся отёк мягких тканей может распространиться на зев и гортань и вызвать удушье пострадавшего.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ОБОБЩЕНИЕ ИЗУЧЕННОГО МАТЕРИАЛА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4.1 Общая характеристика типа Членистоногих.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 Двусимметричные  животные.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Тело сегментировано.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Конечности членистые, служат органами передвижения, чувств, защиты и нападения.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Тело покрыто хитином.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Органами дыхания служат: жабры, трахеи и листовидные лёгкие.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Кровеносная система незамкнутая.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Глаза сложные, фасеточные. Зрение мозаичное.</a:t>
            </a:r>
            <a:endParaRPr lang="ru-RU" i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Нервная система состоит из окологлоточного кольца и брюшной нервной цепочки.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 Раздельнополые, развитие идет с превращением или без.</a:t>
            </a:r>
          </a:p>
          <a:p>
            <a:endParaRPr lang="ru-RU" b="1" u="sng" dirty="0" smtClean="0">
              <a:hlinkClick r:id="rId3" action="ppaction://hlinksldjump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Подведение итогов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Домашние  задание: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повторите тему по учебнику и тетради</a:t>
            </a:r>
            <a:r>
              <a:rPr lang="ru-RU" b="1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Подведение итогов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Домашние  задание: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повторите тему по учебнику и тетради</a:t>
            </a:r>
            <a:r>
              <a:rPr lang="ru-RU" b="1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3250" name="Picture 2" descr="Никого не обижай, ни пчелу, ни мушку, Ни улитку, ни жучка - темненькое брюшко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29718" cy="6697289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(7) Одноклассн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 знаний, умений, навыков, которые предполагается развивать на уроке: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Называть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характерные признаки класса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Членистоногии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Приводить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примеры видов членистоногих;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Характеризовать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роль насекомых в биосфере;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Обосновывать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меры борьбы с переносчиками возбудителей заболеваний</a:t>
            </a:r>
          </a:p>
          <a:p>
            <a:pPr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 lnSpcReduction="10000"/>
          </a:bodyPr>
          <a:lstStyle/>
          <a:p>
            <a:endParaRPr lang="ru-RU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Девиз урока:</a:t>
            </a:r>
          </a:p>
          <a:p>
            <a:pPr>
              <a:buFont typeface="Wingdings" pitchFamily="2" charset="2"/>
              <a:buChar char="§"/>
            </a:pP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 пугайся, удивляйся, восхищайся»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всех животных этих, скажу без промедленья,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Конечности имеют членистое строение,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несколько отделов разделено их тело, Отделы – на сегменты, сегменты тоже тело.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Скелет и них наружный – хитиновый покров,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защитить способен от всяческих врагов.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это характерные особенности животных многих,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Относящихся 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типу__________________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Выполните тест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«Тип Членистоногие»</a:t>
            </a: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  <p:pic>
        <p:nvPicPr>
          <p:cNvPr id="1026" name="Picture 2" descr="« П а с п о р т » Царство: животные Тип: членистоногие Класс: насекомые Отря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11" y="553589"/>
            <a:ext cx="7239051" cy="5429287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Запишите классификацию рака отшельника</a:t>
            </a:r>
          </a:p>
          <a:p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064896" cy="492922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929354"/>
          </a:xfrm>
        </p:spPr>
        <p:txBody>
          <a:bodyPr>
            <a:normAutofit/>
          </a:bodyPr>
          <a:lstStyle/>
          <a:p>
            <a:endParaRPr lang="ru-RU" sz="1800" b="1" u="sng" dirty="0" smtClean="0"/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b="1" u="sng" dirty="0" smtClean="0"/>
          </a:p>
          <a:p>
            <a:endParaRPr lang="ru-RU" b="1" u="sng" dirty="0" smtClean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24000" y="857232"/>
          <a:ext cx="5976958" cy="5072096"/>
        </p:xfrm>
        <a:graphic>
          <a:graphicData uri="http://schemas.openxmlformats.org/drawingml/2006/table">
            <a:tbl>
              <a:tblPr/>
              <a:tblGrid>
                <a:gridCol w="2988479"/>
                <a:gridCol w="2988479"/>
              </a:tblGrid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Царство: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u="none" strike="noStrike">
                          <a:solidFill>
                            <a:srgbClr val="0B0080"/>
                          </a:solidFill>
                          <a:hlinkClick r:id="rId3" tooltip="Животные"/>
                        </a:rPr>
                        <a:t>Животные</a:t>
                      </a:r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Тип: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u="none" strike="noStrike">
                          <a:solidFill>
                            <a:srgbClr val="0B0080"/>
                          </a:solidFill>
                          <a:hlinkClick r:id="rId4" tooltip="Членистоногие"/>
                        </a:rPr>
                        <a:t>Членистоногие</a:t>
                      </a:r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Подтип: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u="none" strike="noStrike">
                          <a:solidFill>
                            <a:srgbClr val="0B0080"/>
                          </a:solidFill>
                          <a:hlinkClick r:id="rId5" tooltip="Ракообразные"/>
                        </a:rPr>
                        <a:t>Ракообразные</a:t>
                      </a:r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Класс: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u="none" strike="noStrike">
                          <a:solidFill>
                            <a:srgbClr val="0B0080"/>
                          </a:solidFill>
                          <a:hlinkClick r:id="rId6" tooltip="Высшие раки"/>
                        </a:rPr>
                        <a:t>Высшие раки</a:t>
                      </a:r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Отряд: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u="none" strike="noStrike" dirty="0">
                          <a:solidFill>
                            <a:srgbClr val="0B0080"/>
                          </a:solidFill>
                          <a:hlinkClick r:id="rId7" tooltip="Десятиногие ракообразные"/>
                        </a:rPr>
                        <a:t>Десятиногие ракообразные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Семейство: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i="1" u="none" strike="noStrike" dirty="0" smtClean="0">
                          <a:solidFill>
                            <a:srgbClr val="0B0080"/>
                          </a:solidFill>
                        </a:rPr>
                        <a:t>Раки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Род: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i="1" u="none" strike="noStrike" dirty="0" smtClean="0">
                          <a:solidFill>
                            <a:srgbClr val="0B0080"/>
                          </a:solidFill>
                        </a:rPr>
                        <a:t>Рак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  <a:tr h="634012">
                <a:tc>
                  <a:txBody>
                    <a:bodyPr/>
                    <a:lstStyle/>
                    <a:p>
                      <a:pPr algn="r" fontAlgn="t"/>
                      <a:r>
                        <a:rPr lang="ru-RU"/>
                        <a:t>Вид: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b="1" dirty="0" smtClean="0"/>
                        <a:t>Рак отшельник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992</Words>
  <Application>Microsoft Office PowerPoint</Application>
  <PresentationFormat>Экран (4:3)</PresentationFormat>
  <Paragraphs>209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   Государственное учреждение образования  «Лельчицкая средняя школа №2»   </vt:lpstr>
      <vt:lpstr>ЦЕЛЬ урока:  сформировать у учащихся представление о многообразии членистоногих, их роль в природе 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14</vt:lpstr>
      <vt:lpstr> </vt:lpstr>
      <vt:lpstr>Слайд 16</vt:lpstr>
      <vt:lpstr>Слайд 17</vt:lpstr>
      <vt:lpstr>2.2 Проверьте  свою работу: Правильные ответы: 1, 2, 4.</vt:lpstr>
      <vt:lpstr>3. ПОВТОРЕНИЕ. </vt:lpstr>
      <vt:lpstr>Слайд 20</vt:lpstr>
      <vt:lpstr>Слайд 21</vt:lpstr>
      <vt:lpstr>Значение ракообразных </vt:lpstr>
      <vt:lpstr>Слайд 23</vt:lpstr>
      <vt:lpstr>Значение паукообразных</vt:lpstr>
      <vt:lpstr>Значение насекомых </vt:lpstr>
      <vt:lpstr>Опасные Членистоногие</vt:lpstr>
      <vt:lpstr>Тарантул свойственен вообще степной фауне. Это - крупный паук с ногами, окрашенными кольцеобразно в серый и черный цвета. Самка вдвое крупнее самца и поедает последнего. У тарантула брюшная сторона тела окрашена в черный цвет и имеет тоже биологическое значение угрожающей окраски. </vt:lpstr>
      <vt:lpstr>Каракурт, небольшой паук (около 10 миллим.) черного цвета, нередко с 13 красными точками,    водится преимущественно в полынных степях, прилегающих к морю, где устраивает себе между травами шалашик из паутины.</vt:lpstr>
      <vt:lpstr>Слайд 29</vt:lpstr>
      <vt:lpstr>Слайд 30</vt:lpstr>
      <vt:lpstr>Первая помощь при укусах</vt:lpstr>
      <vt:lpstr>ОБОБЩЕНИЕ ИЗУЧЕННОГО МАТЕРИАЛА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ПРЕЗЕНТАЦИЯ В 7 КЛАССЕ</dc:title>
  <dc:creator>Энже</dc:creator>
  <cp:lastModifiedBy>Марина</cp:lastModifiedBy>
  <cp:revision>46</cp:revision>
  <dcterms:created xsi:type="dcterms:W3CDTF">2013-05-24T04:41:16Z</dcterms:created>
  <dcterms:modified xsi:type="dcterms:W3CDTF">2019-11-11T18:11:43Z</dcterms:modified>
</cp:coreProperties>
</file>