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39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15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14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57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37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20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18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5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51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97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27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539A-557F-4D6C-9BC2-D235DF486A8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A80A6-F214-41E1-9C92-7380FE522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34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belaruskayact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2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microsoft.com/office/2007/relationships/hdphoto" Target="../media/hdphoto2.wdp"/><Relationship Id="rId18" Type="http://schemas.openxmlformats.org/officeDocument/2006/relationships/image" Target="../media/image4.png"/><Relationship Id="rId3" Type="http://schemas.openxmlformats.org/officeDocument/2006/relationships/slide" Target="slide7.xml"/><Relationship Id="rId21" Type="http://schemas.openxmlformats.org/officeDocument/2006/relationships/slide" Target="slide18.xml"/><Relationship Id="rId7" Type="http://schemas.openxmlformats.org/officeDocument/2006/relationships/slide" Target="slide10.xml"/><Relationship Id="rId12" Type="http://schemas.openxmlformats.org/officeDocument/2006/relationships/image" Target="../media/image2.png"/><Relationship Id="rId17" Type="http://schemas.openxmlformats.org/officeDocument/2006/relationships/slide" Target="slide17.xml"/><Relationship Id="rId2" Type="http://schemas.openxmlformats.org/officeDocument/2006/relationships/slide" Target="slide6.xml"/><Relationship Id="rId16" Type="http://schemas.microsoft.com/office/2007/relationships/hdphoto" Target="../media/hdphoto3.wdp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11.xml"/><Relationship Id="rId24" Type="http://schemas.openxmlformats.org/officeDocument/2006/relationships/image" Target="../media/image8.png"/><Relationship Id="rId5" Type="http://schemas.openxmlformats.org/officeDocument/2006/relationships/slide" Target="slide9.xml"/><Relationship Id="rId15" Type="http://schemas.openxmlformats.org/officeDocument/2006/relationships/image" Target="../media/image3.png"/><Relationship Id="rId23" Type="http://schemas.openxmlformats.org/officeDocument/2006/relationships/image" Target="../media/image7.png"/><Relationship Id="rId10" Type="http://schemas.openxmlformats.org/officeDocument/2006/relationships/slide" Target="slide12.xml"/><Relationship Id="rId19" Type="http://schemas.openxmlformats.org/officeDocument/2006/relationships/slide" Target="slide20.xml"/><Relationship Id="rId4" Type="http://schemas.openxmlformats.org/officeDocument/2006/relationships/slide" Target="slide8.xml"/><Relationship Id="rId9" Type="http://schemas.openxmlformats.org/officeDocument/2006/relationships/slide" Target="slide13.xml"/><Relationship Id="rId14" Type="http://schemas.openxmlformats.org/officeDocument/2006/relationships/slide" Target="slide19.xml"/><Relationship Id="rId2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002060"/>
                </a:solidFill>
              </a:rPr>
              <a:t>Інтэлектуальная гульня па беларускай літаратуры для вучняў ІХ класа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черный кот | Кошачье одеяло, Кош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16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437112"/>
            <a:ext cx="1433349" cy="200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8554" y="3284984"/>
            <a:ext cx="37320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5400" b="1" dirty="0" smtClean="0"/>
              <a:t>ЧОРНЫ КОТ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562862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548680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b="1" dirty="0" smtClean="0"/>
              <a:t>Б – 5</a:t>
            </a:r>
          </a:p>
          <a:p>
            <a:pPr algn="ctr"/>
            <a:r>
              <a:rPr lang="be-BY" sz="3200" b="1" dirty="0" smtClean="0"/>
              <a:t>Ён нарадзіўся ў інтэлігенцкай сям’і, дзе нязменна панавалі згода, узаемаразуменне,  каханне, высокія духоўныя патрэбы, любоў да музыкі і кніг.    Па пэўных прычынах сям’я была вымушана выехаць з Беларусі. З родным краем пісьменніку давялося пазнаёміцца толькі ў 20-гадовым узросце. Ён пакінуў чытачам толькі адзін паэтычны зборнік «Вянок».</a:t>
            </a:r>
          </a:p>
          <a:p>
            <a:pPr algn="ctr"/>
            <a:r>
              <a:rPr lang="be-BY" sz="3200" b="1" dirty="0" smtClean="0">
                <a:solidFill>
                  <a:srgbClr val="002060"/>
                </a:solidFill>
              </a:rPr>
              <a:t>НАЗАВІЦЕ ІМЯ ПАЭТА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65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78497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000" b="1" dirty="0" smtClean="0"/>
              <a:t>ТЛ – 6</a:t>
            </a:r>
          </a:p>
          <a:p>
            <a:pPr algn="ctr"/>
            <a:r>
              <a:rPr lang="be-BY" sz="4000" b="1" dirty="0" smtClean="0"/>
              <a:t>Гэты літаратурны жанр мае эпічны пачатак, павышаную эмацыянальнасць вершаванай мовы, характарызуецца ўзнёслым пафасам, важкасцю і глыбінёй прадмета гаворкі.</a:t>
            </a:r>
          </a:p>
          <a:p>
            <a:pPr algn="ctr"/>
            <a:r>
              <a:rPr lang="be-BY" sz="4000" b="1" dirty="0" smtClean="0">
                <a:solidFill>
                  <a:srgbClr val="002060"/>
                </a:solidFill>
              </a:rPr>
              <a:t>НАЗАВІЦЕ ГЭТЫ ЖАНР ЛІТАРАТУРЫ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37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1" y="404664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b="1" dirty="0" smtClean="0"/>
              <a:t>Т – 7</a:t>
            </a:r>
          </a:p>
          <a:p>
            <a:pPr algn="ctr"/>
            <a:r>
              <a:rPr lang="be-BY" sz="3600" b="1" dirty="0" smtClean="0"/>
              <a:t>Містыка, старадаўнія легенды, прадчуванне смерці выступаюць на першы план аднаго з самых захапляльных дэтэктываў. Але нягледзячы на рызыку для жыцця, малады вучоны дапамагае дзяўчыне раскруціць клубок інтрыг, справіцца са страхам і безнадзейнасцю. </a:t>
            </a:r>
          </a:p>
          <a:p>
            <a:pPr algn="ctr"/>
            <a:r>
              <a:rPr lang="be-BY" sz="3600" b="1" dirty="0" smtClean="0">
                <a:solidFill>
                  <a:srgbClr val="002060"/>
                </a:solidFill>
              </a:rPr>
              <a:t>НАЗАВІЦЕ ТВОР І ЯГО АЎТАРА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732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000" b="1" dirty="0" smtClean="0"/>
              <a:t>Б – 8</a:t>
            </a:r>
          </a:p>
          <a:p>
            <a:pPr algn="ctr"/>
            <a:r>
              <a:rPr lang="be-BY" sz="4000" b="1" dirty="0" smtClean="0"/>
              <a:t>Адвакат у світцы, заўзяты паляўнічы, </a:t>
            </a:r>
            <a:r>
              <a:rPr lang="be-BY" sz="4000" b="1" dirty="0" smtClean="0"/>
              <a:t>падарожнік… </a:t>
            </a:r>
            <a:r>
              <a:rPr lang="be-BY" sz="4000" b="1" dirty="0" smtClean="0"/>
              <a:t>Удзельнік паўстання 1863 – 1864 гг. </a:t>
            </a:r>
            <a:r>
              <a:rPr lang="be-BY" sz="4000" b="1" dirty="0"/>
              <a:t>в</a:t>
            </a:r>
            <a:r>
              <a:rPr lang="be-BY" sz="4000" b="1" dirty="0" smtClean="0"/>
              <a:t>ымушаны быў хавацца, 20 гадоў быў далёка ад радзімы. Яго псеўданімы Мацей Бурачок, Сымон Рэўка з-пад Барысава.</a:t>
            </a:r>
          </a:p>
          <a:p>
            <a:pPr algn="ctr"/>
            <a:r>
              <a:rPr lang="be-BY" sz="4000" b="1" dirty="0" smtClean="0">
                <a:solidFill>
                  <a:srgbClr val="002060"/>
                </a:solidFill>
              </a:rPr>
              <a:t>НАЗАВІЦЕ ІМЯ ПІСЬМЕННІКА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043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648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b="1" dirty="0" smtClean="0"/>
              <a:t>Т – 9</a:t>
            </a:r>
          </a:p>
          <a:p>
            <a:pPr algn="ctr"/>
            <a:r>
              <a:rPr lang="be-BY" sz="4400" b="1" dirty="0" smtClean="0"/>
              <a:t>У гэтым творы яскрава апісаны прыгоды звычайнага селяніна-лесніка, які выпадкова трапіў на гару да старажытнагрэчаскіх багоў. </a:t>
            </a:r>
          </a:p>
          <a:p>
            <a:pPr algn="ctr"/>
            <a:r>
              <a:rPr lang="be-BY" sz="4400" b="1" dirty="0" smtClean="0">
                <a:solidFill>
                  <a:srgbClr val="002060"/>
                </a:solidFill>
              </a:rPr>
              <a:t>НАЗАВІЦЕ ТВОР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947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b="1" dirty="0" smtClean="0"/>
              <a:t>М – 10</a:t>
            </a:r>
          </a:p>
          <a:p>
            <a:pPr algn="ctr"/>
            <a:r>
              <a:rPr lang="be-BY" sz="3600" b="1" dirty="0" smtClean="0"/>
              <a:t>Гэты літаратурны напрамак устанаўлівае строгую іерархію жанраў, якія дзеляцца на «высокія» і «нізкія». У творах павінна было вытрымлівацца правіла трох адзінстваў: месца, часу і дзеяння. Гэты мастацкі напрамак прадстаўлены ў беларускай літаратуры паэмай </a:t>
            </a:r>
            <a:endParaRPr lang="be-BY" sz="3600" b="1" dirty="0" smtClean="0"/>
          </a:p>
          <a:p>
            <a:pPr algn="ctr"/>
            <a:r>
              <a:rPr lang="be-BY" sz="3600" b="1" dirty="0" smtClean="0"/>
              <a:t>К</a:t>
            </a:r>
            <a:r>
              <a:rPr lang="be-BY" sz="3600" b="1" dirty="0" smtClean="0"/>
              <a:t>. Вераніцына «Тарас на Парнасе».</a:t>
            </a:r>
          </a:p>
          <a:p>
            <a:pPr algn="ctr"/>
            <a:r>
              <a:rPr lang="be-BY" sz="3600" b="1" dirty="0" smtClean="0">
                <a:solidFill>
                  <a:srgbClr val="002060"/>
                </a:solidFill>
              </a:rPr>
              <a:t>НАЗАВІЦЕ ГЭТЫ МАСТАЦКІ НАПРАМАК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653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черный кот | Кошачье одеяло, Кош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16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433349" cy="200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476672"/>
            <a:ext cx="72967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e-BY" sz="3600" b="1" dirty="0" smtClean="0"/>
              <a:t>Імя якога пісьменніка </a:t>
            </a:r>
          </a:p>
          <a:p>
            <a:pPr algn="ctr"/>
            <a:r>
              <a:rPr lang="be-BY" sz="3600" b="1" dirty="0" smtClean="0"/>
              <a:t>«зашыфравана» ў гэтым малюнку?</a:t>
            </a:r>
            <a:endParaRPr lang="ru-RU" sz="3600" b="1" dirty="0"/>
          </a:p>
        </p:txBody>
      </p:sp>
      <p:pic>
        <p:nvPicPr>
          <p:cNvPr id="4098" name="Picture 2" descr="В Израиль прибыл самый чистый и дорогой бриллиант Росси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3719888" cy="275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620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черный кот | Кошачье одеяло, Кош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16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433349" cy="200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476672"/>
            <a:ext cx="78488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Яе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адзінота</a:t>
            </a:r>
            <a:r>
              <a:rPr lang="ru-RU" sz="3200" b="1" dirty="0" smtClean="0"/>
              <a:t> па </a:t>
            </a:r>
            <a:r>
              <a:rPr lang="ru-RU" sz="3200" b="1" dirty="0" err="1" smtClean="0"/>
              <a:t>эмацыянальнай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вастрыні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падобная</a:t>
            </a:r>
            <a:r>
              <a:rPr lang="ru-RU" sz="3200" b="1" dirty="0" smtClean="0"/>
              <a:t> да </a:t>
            </a:r>
            <a:r>
              <a:rPr lang="ru-RU" sz="3200" b="1" dirty="0" err="1" smtClean="0"/>
              <a:t>адзіноты</a:t>
            </a:r>
            <a:r>
              <a:rPr lang="ru-RU" sz="3200" b="1" dirty="0" smtClean="0"/>
              <a:t> </a:t>
            </a:r>
          </a:p>
          <a:p>
            <a:pPr algn="ctr"/>
            <a:r>
              <a:rPr lang="ru-RU" sz="3200" b="1" dirty="0" smtClean="0"/>
              <a:t>Ван-Гога, а ў </a:t>
            </a:r>
            <a:r>
              <a:rPr lang="ru-RU" sz="3200" b="1" dirty="0" err="1" smtClean="0"/>
              <a:t>яе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экспрэсіўна-набалелай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паэзіі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адчуваецца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блізкая</a:t>
            </a:r>
            <a:r>
              <a:rPr lang="ru-RU" sz="3200" b="1" dirty="0" smtClean="0"/>
              <a:t> </a:t>
            </a:r>
          </a:p>
          <a:p>
            <a:pPr algn="ctr"/>
            <a:r>
              <a:rPr lang="ru-RU" sz="3200" b="1" dirty="0" err="1" smtClean="0"/>
              <a:t>гэтаму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вялікаму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галандцу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асуджанасць</a:t>
            </a:r>
            <a:r>
              <a:rPr lang="ru-RU" sz="3200" b="1" dirty="0" smtClean="0"/>
              <a:t> на </a:t>
            </a:r>
            <a:r>
              <a:rPr lang="ru-RU" sz="3200" b="1" dirty="0" err="1" smtClean="0"/>
              <a:t>хуткі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трагічны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фінал</a:t>
            </a:r>
            <a:r>
              <a:rPr lang="ru-RU" sz="3200" b="1" dirty="0" smtClean="0"/>
              <a:t>. </a:t>
            </a:r>
          </a:p>
          <a:p>
            <a:pPr algn="ctr"/>
            <a:r>
              <a:rPr lang="ru-RU" sz="3200" b="1" dirty="0" smtClean="0"/>
              <a:t>Яна </a:t>
            </a:r>
            <a:r>
              <a:rPr lang="ru-RU" sz="3200" b="1" dirty="0" err="1" smtClean="0"/>
              <a:t>любіла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прыгожае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хацела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быць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прыгожай</a:t>
            </a:r>
            <a:r>
              <a:rPr lang="ru-RU" sz="3200" b="1" dirty="0" smtClean="0"/>
              <a:t> і </a:t>
            </a:r>
            <a:r>
              <a:rPr lang="ru-RU" sz="3200" b="1" dirty="0" err="1" smtClean="0"/>
              <a:t>рабіла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беларускі</a:t>
            </a:r>
            <a:r>
              <a:rPr lang="ru-RU" sz="3200" b="1" dirty="0" smtClean="0"/>
              <a:t> </a:t>
            </a:r>
          </a:p>
          <a:p>
            <a:pPr algn="ctr"/>
            <a:r>
              <a:rPr lang="ru-RU" sz="3200" b="1" dirty="0" smtClean="0"/>
              <a:t>свет </a:t>
            </a:r>
            <a:r>
              <a:rPr lang="ru-RU" sz="3200" b="1" dirty="0" err="1" smtClean="0"/>
              <a:t>прыгажэйшым</a:t>
            </a:r>
            <a:r>
              <a:rPr lang="ru-RU" sz="3200" b="1" dirty="0" smtClean="0"/>
              <a:t> – </a:t>
            </a:r>
            <a:r>
              <a:rPr lang="ru-RU" sz="3200" b="1" dirty="0" err="1" smtClean="0"/>
              <a:t>сабою</a:t>
            </a:r>
            <a:r>
              <a:rPr lang="ru-RU" sz="3200" b="1" dirty="0" smtClean="0"/>
              <a:t> і </a:t>
            </a:r>
            <a:r>
              <a:rPr lang="ru-RU" sz="3200" b="1" dirty="0" err="1" smtClean="0"/>
              <a:t>сваімі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вершамі</a:t>
            </a:r>
            <a:r>
              <a:rPr lang="ru-RU" sz="3200" b="1" dirty="0" smtClean="0"/>
              <a:t>.</a:t>
            </a:r>
          </a:p>
          <a:p>
            <a:pPr algn="ctr"/>
            <a:r>
              <a:rPr lang="be-BY" sz="3200" b="1" dirty="0" smtClean="0">
                <a:solidFill>
                  <a:srgbClr val="002060"/>
                </a:solidFill>
              </a:rPr>
              <a:t>НАЗАВІЦЕ ІМЯ ПАЭТЭСЫ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850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черный кот | Кошачье одеяло, Кош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16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433349" cy="200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404664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b="1" dirty="0" smtClean="0"/>
              <a:t>У 14-гадовым узросце ён напісаў пачатковы варыянт свайго вядомага верша, прысвечанага першаму каханню. Пазней кампазітар Ігар Лучанок напісаў музыку на верш паэта. Песню шмат гадоў выконваў ансамбль «Песняры».</a:t>
            </a:r>
          </a:p>
          <a:p>
            <a:pPr algn="ctr"/>
            <a:r>
              <a:rPr lang="be-BY" sz="3600" b="1" dirty="0" smtClean="0">
                <a:solidFill>
                  <a:srgbClr val="002060"/>
                </a:solidFill>
              </a:rPr>
              <a:t>ХТО ГЭТЫ ПАЭТ?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838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844824"/>
            <a:ext cx="63184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/>
              <a:t>Песняй</a:t>
            </a:r>
            <a:r>
              <a:rPr lang="ru-RU" sz="3600" b="1" dirty="0"/>
              <a:t> </a:t>
            </a:r>
            <a:r>
              <a:rPr lang="ru-RU" sz="3600" b="1" dirty="0" err="1"/>
              <a:t>вясны</a:t>
            </a:r>
            <a:r>
              <a:rPr lang="ru-RU" sz="3600" b="1" dirty="0"/>
              <a:t> </a:t>
            </a:r>
            <a:r>
              <a:rPr lang="ru-RU" sz="3600" b="1" dirty="0" err="1"/>
              <a:t>лебядзінаю</a:t>
            </a:r>
            <a:r>
              <a:rPr lang="ru-RU" sz="3600" b="1" dirty="0"/>
              <a:t>,</a:t>
            </a:r>
          </a:p>
          <a:p>
            <a:r>
              <a:rPr lang="ru-RU" sz="3600" b="1" dirty="0" err="1"/>
              <a:t>Скінуўшы</a:t>
            </a:r>
            <a:r>
              <a:rPr lang="ru-RU" sz="3600" b="1" dirty="0"/>
              <a:t> </a:t>
            </a:r>
            <a:r>
              <a:rPr lang="ru-RU" sz="3600" b="1" dirty="0" err="1"/>
              <a:t>зімнія</a:t>
            </a:r>
            <a:r>
              <a:rPr lang="ru-RU" sz="3600" b="1" dirty="0"/>
              <a:t> чары,</a:t>
            </a:r>
          </a:p>
          <a:p>
            <a:r>
              <a:rPr lang="ru-RU" sz="3600" b="1" dirty="0" err="1"/>
              <a:t>Шэпчуцца</a:t>
            </a:r>
            <a:r>
              <a:rPr lang="ru-RU" sz="3600" b="1" dirty="0"/>
              <a:t> явар з </a:t>
            </a:r>
            <a:r>
              <a:rPr lang="ru-RU" sz="3600" b="1" dirty="0" err="1"/>
              <a:t>калінаю</a:t>
            </a:r>
            <a:endParaRPr lang="ru-RU" sz="3600" b="1" dirty="0"/>
          </a:p>
          <a:p>
            <a:r>
              <a:rPr lang="ru-RU" sz="3600" b="1" dirty="0" smtClean="0"/>
              <a:t>………………………………………. .</a:t>
            </a:r>
          </a:p>
          <a:p>
            <a:endParaRPr lang="be-BY" sz="3600" b="1" dirty="0" smtClean="0"/>
          </a:p>
          <a:p>
            <a:endParaRPr lang="be-BY" sz="3600" b="1" dirty="0"/>
          </a:p>
          <a:p>
            <a:r>
              <a:rPr lang="be-BY" sz="3600" i="1" dirty="0" smtClean="0">
                <a:solidFill>
                  <a:srgbClr val="C00000"/>
                </a:solidFill>
              </a:rPr>
              <a:t>Узнавіце радок</a:t>
            </a:r>
            <a:endParaRPr lang="ru-RU" sz="3600" i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276" y="-85983"/>
            <a:ext cx="340472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41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849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e-BY" sz="2000" dirty="0" smtClean="0"/>
              <a:t>     </a:t>
            </a:r>
            <a:r>
              <a:rPr lang="be-BY" sz="2200" dirty="0" smtClean="0"/>
              <a:t>Поле </a:t>
            </a:r>
            <a:r>
              <a:rPr lang="be-BY" sz="2200" dirty="0" smtClean="0"/>
              <a:t>пытанняў прадстаўлена на слайдах 2, 4. </a:t>
            </a:r>
            <a:r>
              <a:rPr lang="be-BY" sz="2200" dirty="0" smtClean="0"/>
              <a:t>(У прэзентацыі з гіперспасылкамі 4-ты слайд). Прадстаўнікі </a:t>
            </a:r>
            <a:r>
              <a:rPr lang="be-BY" sz="2200" dirty="0" smtClean="0"/>
              <a:t>каманд па чарзе кідаюць </a:t>
            </a:r>
            <a:r>
              <a:rPr lang="ru-RU" sz="2200" dirty="0" smtClean="0"/>
              <a:t> </a:t>
            </a:r>
            <a:r>
              <a:rPr lang="be-BY" sz="2200" dirty="0" smtClean="0"/>
              <a:t>ігральны кубік. </a:t>
            </a:r>
            <a:r>
              <a:rPr lang="be-BY" sz="2200" dirty="0" smtClean="0"/>
              <a:t>Рух па полі пытанняў ідзе ад клеткі «СТАРТ» па стрэлцы гадзінніаі. Пытанні, на якія дадзены адказ, у наступных кругах не ўлічваюцца. Нумар наступнага пытання адлічваецца ад толькі што разыгранай клеткі. Колькасць кругоў, па якіх ідзе рух, неабмежавана. </a:t>
            </a:r>
          </a:p>
          <a:p>
            <a:pPr algn="just"/>
            <a:r>
              <a:rPr lang="be-BY" sz="2200" dirty="0" smtClean="0"/>
              <a:t>     Пры пераходзе хода на клетку з чорным катом ці кнігай пытанні выбіраюцца са спецыяльных картак камандай, якая толькі што кідала ігральны кубік.</a:t>
            </a:r>
          </a:p>
          <a:p>
            <a:pPr algn="just"/>
            <a:r>
              <a:rPr lang="be-BY" sz="2200" dirty="0" smtClean="0"/>
              <a:t>     Права першай даць адказ мае каманда, якая кідала кубік. </a:t>
            </a:r>
            <a:r>
              <a:rPr lang="be-BY" sz="2200" dirty="0" smtClean="0"/>
              <a:t>Калі адказ няправільны, іншыя каманды могуць прадоўжыць абмеркаванне і прадставіць сваю версію. Калі першы адказ аказаўся няправільным, каманды прапаноўваюць свой варыянт на працягу адной хвіліны. У выпадку, калі правільны адказ не прапанаваны ніводнай камандай, каментарыі па пытанні дае настаўнік. </a:t>
            </a:r>
          </a:p>
          <a:p>
            <a:pPr algn="just"/>
            <a:r>
              <a:rPr lang="be-BY" sz="2200" dirty="0" smtClean="0"/>
              <a:t>     За кожны правільны адказ прысуджаецца адзін бал (падлік балаў вядзецца шляхам запісу на дошцы ці з дапамогай фішак, наклеек, сцікераў). 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56240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276" y="-85983"/>
            <a:ext cx="340472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1484784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/>
              <a:t>Вясна</a:t>
            </a:r>
            <a:r>
              <a:rPr lang="ru-RU" sz="4000" b="1" dirty="0"/>
              <a:t>, </a:t>
            </a:r>
            <a:r>
              <a:rPr lang="ru-RU" sz="4000" b="1" dirty="0" err="1"/>
              <a:t>вясна</a:t>
            </a:r>
            <a:r>
              <a:rPr lang="ru-RU" sz="4000" b="1" dirty="0"/>
              <a:t>! Не для </a:t>
            </a:r>
            <a:r>
              <a:rPr lang="ru-RU" sz="4000" b="1" dirty="0" err="1"/>
              <a:t>мяне</a:t>
            </a:r>
            <a:r>
              <a:rPr lang="ru-RU" sz="4000" b="1" dirty="0"/>
              <a:t> ты!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>Не я, </a:t>
            </a:r>
            <a:r>
              <a:rPr lang="ru-RU" sz="4000" b="1" dirty="0" err="1"/>
              <a:t>табою</a:t>
            </a:r>
            <a:r>
              <a:rPr lang="ru-RU" sz="4000" b="1" dirty="0"/>
              <a:t> </a:t>
            </a:r>
            <a:r>
              <a:rPr lang="ru-RU" sz="4000" b="1" dirty="0" err="1"/>
              <a:t>абагрэты</a:t>
            </a:r>
            <a:r>
              <a:rPr lang="ru-RU" sz="4000" b="1" dirty="0"/>
              <a:t>,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err="1"/>
              <a:t>Прыход</a:t>
            </a:r>
            <a:r>
              <a:rPr lang="ru-RU" sz="4000" b="1" dirty="0"/>
              <a:t> твой </a:t>
            </a:r>
            <a:r>
              <a:rPr lang="ru-RU" sz="4000" b="1" dirty="0" err="1"/>
              <a:t>радасны</a:t>
            </a:r>
            <a:r>
              <a:rPr lang="ru-RU" sz="4000" b="1" dirty="0"/>
              <a:t> </a:t>
            </a:r>
            <a:r>
              <a:rPr lang="ru-RU" sz="4000" b="1" dirty="0" err="1"/>
              <a:t>спаткаю</a:t>
            </a:r>
            <a:r>
              <a:rPr lang="ru-RU" sz="4000" b="1" dirty="0"/>
              <a:t>, –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err="1"/>
              <a:t>Цябе</a:t>
            </a:r>
            <a:r>
              <a:rPr lang="ru-RU" sz="4000" b="1" dirty="0"/>
              <a:t> навек, </a:t>
            </a:r>
            <a:r>
              <a:rPr lang="ru-RU" sz="4000" b="1" dirty="0" err="1"/>
              <a:t>вясна</a:t>
            </a:r>
            <a:r>
              <a:rPr lang="ru-RU" sz="4000" b="1" dirty="0"/>
              <a:t>, </a:t>
            </a:r>
            <a:r>
              <a:rPr lang="ru-RU" sz="4000" b="1" dirty="0" err="1"/>
              <a:t>хаваю</a:t>
            </a:r>
            <a:r>
              <a:rPr lang="ru-RU" sz="4000" b="1" dirty="0"/>
              <a:t>.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…………………………………………...</a:t>
            </a:r>
          </a:p>
          <a:p>
            <a:r>
              <a:rPr lang="be-BY" sz="4000" b="1" dirty="0" smtClean="0"/>
              <a:t>……………………………………………. .</a:t>
            </a:r>
          </a:p>
          <a:p>
            <a:r>
              <a:rPr lang="be-BY" sz="4000" i="1" dirty="0" smtClean="0">
                <a:solidFill>
                  <a:srgbClr val="C00000"/>
                </a:solidFill>
              </a:rPr>
              <a:t>Узнавіце радкі</a:t>
            </a:r>
            <a:endParaRPr lang="ru-RU" sz="40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369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129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dirty="0" smtClean="0"/>
              <a:t>Спіс выкарыстаных крыніц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Беларуская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◆</a:t>
            </a:r>
            <a:r>
              <a:rPr lang="ru-RU" dirty="0" err="1" smtClean="0"/>
              <a:t>падрыхтоўка</a:t>
            </a:r>
            <a:r>
              <a:rPr lang="ru-RU" dirty="0" smtClean="0"/>
              <a:t> да ЦТ 2020◆ </a:t>
            </a:r>
            <a:r>
              <a:rPr lang="ru-RU" dirty="0" err="1" smtClean="0"/>
              <a:t>Адукар</a:t>
            </a:r>
            <a:r>
              <a:rPr lang="ru-RU" dirty="0" smtClean="0"/>
              <a:t> // </a:t>
            </a:r>
            <a:r>
              <a:rPr lang="en-US" dirty="0" smtClean="0">
                <a:hlinkClick r:id="rId2"/>
              </a:rPr>
              <a:t>https://vk.com/belaruskayact</a:t>
            </a:r>
            <a:r>
              <a:rPr lang="be-BY" dirty="0" smtClean="0"/>
              <a:t> </a:t>
            </a:r>
          </a:p>
          <a:p>
            <a:r>
              <a:rPr lang="be-BY" dirty="0" smtClean="0"/>
              <a:t>2. Казачэнка, І., Сілюк, Н. </a:t>
            </a:r>
            <a:r>
              <a:rPr lang="en-US" dirty="0" smtClean="0"/>
              <a:t>QR-</a:t>
            </a:r>
            <a:r>
              <a:rPr lang="be-BY" dirty="0" smtClean="0"/>
              <a:t>квэст «Загадкі маёй Радзімы» // Беларуская мова і літаратура. – 2019. – №7 – с. 49 – 53.</a:t>
            </a:r>
          </a:p>
          <a:p>
            <a:r>
              <a:rPr lang="ru-RU" dirty="0" smtClean="0"/>
              <a:t>3. Кислова, О. Интеллектуальная игра «Чёрный кот» // Народная </a:t>
            </a:r>
            <a:r>
              <a:rPr lang="ru-RU" dirty="0" err="1" smtClean="0"/>
              <a:t>асвета</a:t>
            </a:r>
            <a:r>
              <a:rPr lang="ru-RU" dirty="0" smtClean="0"/>
              <a:t>. – 2020. – №4 – с. 46 – 49.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91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491093"/>
              </p:ext>
            </p:extLst>
          </p:nvPr>
        </p:nvGraphicFramePr>
        <p:xfrm>
          <a:off x="0" y="620688"/>
          <a:ext cx="9144000" cy="5040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63688"/>
                <a:gridCol w="1440160"/>
                <a:gridCol w="1584176"/>
                <a:gridCol w="1440160"/>
                <a:gridCol w="1512168"/>
                <a:gridCol w="1403648"/>
              </a:tblGrid>
              <a:tr h="1260140"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</a:rPr>
                        <a:t>СТАРТ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</a:rPr>
                        <a:t>П – 1 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</a:rPr>
                        <a:t>ТЛ – 2 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</a:rPr>
                        <a:t>Т – 3 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</a:rPr>
                        <a:t>М – 4 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</a:rPr>
                        <a:t>М – 10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</a:rPr>
                        <a:t>Б – 5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</a:rPr>
                        <a:t>Т – 9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</a:rPr>
                        <a:t>Б – 8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</a:rPr>
                        <a:t>Т – 7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</a:rPr>
                        <a:t>ТЛ – 6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черный кот | Кошачье одеяло, Кош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16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836712"/>
            <a:ext cx="611218" cy="856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497" y="2276872"/>
            <a:ext cx="841276" cy="515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35" y="4653136"/>
            <a:ext cx="6096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41" y="4653136"/>
            <a:ext cx="8413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63" y="3371424"/>
            <a:ext cx="6096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право 3"/>
          <p:cNvSpPr/>
          <p:nvPr/>
        </p:nvSpPr>
        <p:spPr>
          <a:xfrm>
            <a:off x="1835696" y="2276872"/>
            <a:ext cx="5616624" cy="2579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07170" y="3912761"/>
            <a:ext cx="5645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7236296" y="2708920"/>
            <a:ext cx="21602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806376" y="2691482"/>
            <a:ext cx="274637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84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6410025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2800" b="1" dirty="0" smtClean="0"/>
              <a:t>П – пытанні пра пісьменнікаў</a:t>
            </a:r>
          </a:p>
          <a:p>
            <a:endParaRPr lang="be-BY" sz="2800" b="1" dirty="0" smtClean="0"/>
          </a:p>
          <a:p>
            <a:r>
              <a:rPr lang="be-BY" sz="2800" b="1" dirty="0" smtClean="0"/>
              <a:t>Б – пытанні </a:t>
            </a:r>
            <a:r>
              <a:rPr lang="be-BY" sz="2800" b="1" dirty="0"/>
              <a:t>з</a:t>
            </a:r>
            <a:r>
              <a:rPr lang="be-BY" sz="2800" b="1" dirty="0" smtClean="0"/>
              <a:t> біяграфіі </a:t>
            </a:r>
            <a:r>
              <a:rPr lang="be-BY" sz="2800" b="1" dirty="0" smtClean="0"/>
              <a:t>пісьменнікаў</a:t>
            </a:r>
          </a:p>
          <a:p>
            <a:endParaRPr lang="be-BY" sz="2800" b="1" dirty="0" smtClean="0"/>
          </a:p>
          <a:p>
            <a:r>
              <a:rPr lang="be-BY" sz="2800" b="1" dirty="0" smtClean="0"/>
              <a:t>М – пытанні з галіны мастацтва</a:t>
            </a:r>
          </a:p>
          <a:p>
            <a:endParaRPr lang="be-BY" sz="2800" b="1" dirty="0" smtClean="0"/>
          </a:p>
          <a:p>
            <a:r>
              <a:rPr lang="be-BY" sz="2800" b="1" dirty="0" smtClean="0"/>
              <a:t>Т – </a:t>
            </a:r>
            <a:r>
              <a:rPr lang="be-BY" sz="2800" b="1" dirty="0" smtClean="0"/>
              <a:t>пытанні </a:t>
            </a:r>
            <a:r>
              <a:rPr lang="be-BY" sz="2800" b="1" dirty="0" smtClean="0"/>
              <a:t>пра творы літаратуры</a:t>
            </a:r>
          </a:p>
          <a:p>
            <a:endParaRPr lang="be-BY" sz="2800" b="1" dirty="0" smtClean="0"/>
          </a:p>
          <a:p>
            <a:r>
              <a:rPr lang="be-BY" sz="2800" b="1" dirty="0" smtClean="0"/>
              <a:t>ТЛ – пытанні з галіны тэорыі літаратуры</a:t>
            </a:r>
          </a:p>
          <a:p>
            <a:endParaRPr lang="ru-RU" sz="2000" b="1" dirty="0"/>
          </a:p>
        </p:txBody>
      </p:sp>
      <p:pic>
        <p:nvPicPr>
          <p:cNvPr id="3" name="Picture 2" descr="черный кот | Кошачье одеяло, Кош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16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32" y="5661248"/>
            <a:ext cx="611218" cy="856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75" y="4941168"/>
            <a:ext cx="8413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90401" y="4930711"/>
            <a:ext cx="4827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2800" b="1" dirty="0"/>
              <a:t>п</a:t>
            </a:r>
            <a:r>
              <a:rPr lang="be-BY" sz="2800" b="1" dirty="0" smtClean="0"/>
              <a:t>радоўжы вершаваныя радкі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65227" y="5827916"/>
            <a:ext cx="4491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2800" b="1" dirty="0"/>
              <a:t>п</a:t>
            </a:r>
            <a:r>
              <a:rPr lang="be-BY" sz="2800" b="1" dirty="0" smtClean="0"/>
              <a:t>ытанні блока «чорны кот»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4185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56896"/>
              </p:ext>
            </p:extLst>
          </p:nvPr>
        </p:nvGraphicFramePr>
        <p:xfrm>
          <a:off x="0" y="620688"/>
          <a:ext cx="9144000" cy="5040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63688"/>
                <a:gridCol w="1440160"/>
                <a:gridCol w="1584176"/>
                <a:gridCol w="1440160"/>
                <a:gridCol w="1512168"/>
                <a:gridCol w="1403648"/>
              </a:tblGrid>
              <a:tr h="1260140"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</a:rPr>
                        <a:t>СТАРТ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  <a:hlinkClick r:id="rId2" action="ppaction://hlinksldjump"/>
                        </a:rPr>
                        <a:t>П – 1 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  <a:hlinkClick r:id="rId3" action="ppaction://hlinksldjump"/>
                        </a:rPr>
                        <a:t>ТЛ – 2 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  <a:hlinkClick r:id="rId4" action="ppaction://hlinksldjump"/>
                        </a:rPr>
                        <a:t>Т – 3 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3600" dirty="0" smtClean="0">
                          <a:solidFill>
                            <a:srgbClr val="002060"/>
                          </a:solidFill>
                          <a:hlinkClick r:id="rId5" action="ppaction://hlinksldjump"/>
                        </a:rPr>
                        <a:t>М – 4 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  <a:hlinkClick r:id="rId6" action="ppaction://hlinksldjump"/>
                        </a:rPr>
                        <a:t>М – 10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  <a:hlinkClick r:id="rId7" action="ppaction://hlinksldjump"/>
                        </a:rPr>
                        <a:t>Б – 5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  <a:hlinkClick r:id="rId8" action="ppaction://hlinksldjump"/>
                        </a:rPr>
                        <a:t>Т – 9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  <a:hlinkClick r:id="rId9" action="ppaction://hlinksldjump"/>
                        </a:rPr>
                        <a:t>Б – 8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  <a:hlinkClick r:id="rId10" action="ppaction://hlinksldjump"/>
                        </a:rPr>
                        <a:t>Т – 7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4000" b="1" dirty="0" smtClean="0">
                          <a:solidFill>
                            <a:srgbClr val="002060"/>
                          </a:solidFill>
                          <a:hlinkClick r:id="rId11" action="ppaction://hlinksldjump"/>
                        </a:rPr>
                        <a:t>ТЛ – 6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черный кот | Кошачье одеяло, Кошки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116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836712"/>
            <a:ext cx="611218" cy="856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497" y="2276872"/>
            <a:ext cx="841276" cy="515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35" y="4653136"/>
            <a:ext cx="6096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41" y="4653136"/>
            <a:ext cx="8413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>
            <a:hlinkClick r:id="rId21" action="ppaction://hlinksldjump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63" y="3371424"/>
            <a:ext cx="6096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право 3"/>
          <p:cNvSpPr/>
          <p:nvPr/>
        </p:nvSpPr>
        <p:spPr>
          <a:xfrm>
            <a:off x="1835696" y="2276872"/>
            <a:ext cx="5616624" cy="2579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07170" y="3912761"/>
            <a:ext cx="56451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7236296" y="2708920"/>
            <a:ext cx="21602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806376" y="2691482"/>
            <a:ext cx="274637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9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548680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b="1" u="sng" dirty="0" smtClean="0"/>
              <a:t>П – 1</a:t>
            </a:r>
          </a:p>
          <a:p>
            <a:pPr algn="ctr"/>
            <a:r>
              <a:rPr lang="be-BY" sz="3600" b="1" dirty="0" smtClean="0"/>
              <a:t>У Італіі, у адным з найстарэйшых у свеце Падуанскім універсітэце, </a:t>
            </a:r>
          </a:p>
          <a:p>
            <a:pPr algn="ctr"/>
            <a:r>
              <a:rPr lang="be-BY" sz="3600" b="1" dirty="0" smtClean="0"/>
              <a:t>ёсць славутая «зала сарака». У ёй сорак вялікіх партрэтаў слаўных з найслаўнейшых. </a:t>
            </a:r>
          </a:p>
          <a:p>
            <a:pPr algn="ctr"/>
            <a:r>
              <a:rPr lang="be-BY" sz="3600" b="1" dirty="0" smtClean="0"/>
              <a:t>Сярод іх другі ад покуці, каля кафедры Галілея – партрэт нашага слыннага земляка.</a:t>
            </a:r>
          </a:p>
          <a:p>
            <a:pPr algn="ctr"/>
            <a:r>
              <a:rPr lang="be-BY" sz="3600" b="1" dirty="0" smtClean="0">
                <a:solidFill>
                  <a:srgbClr val="002060"/>
                </a:solidFill>
              </a:rPr>
              <a:t>НАЗАВІЦЕ ЯГО ІМЯ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1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476672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000" b="1" dirty="0" smtClean="0"/>
              <a:t>ТЛ – 2</a:t>
            </a:r>
          </a:p>
          <a:p>
            <a:pPr algn="ctr"/>
            <a:r>
              <a:rPr lang="be-BY" sz="4000" b="1" dirty="0" smtClean="0"/>
              <a:t>Характар гэтага драматычна-музычнага жанра яскрава вылучаецца ў тых </a:t>
            </a:r>
          </a:p>
          <a:p>
            <a:pPr algn="ctr"/>
            <a:r>
              <a:rPr lang="be-BY" sz="4000" b="1" dirty="0" smtClean="0"/>
              <a:t>сцэнах, дзе пераважае гумар, дзе пісьменнік паказвае пустую фанабэрлівасць, абмежаванасць ваколічнай шляхты.</a:t>
            </a:r>
          </a:p>
          <a:p>
            <a:pPr algn="ctr"/>
            <a:r>
              <a:rPr lang="be-BY" sz="4000" b="1" dirty="0" smtClean="0">
                <a:solidFill>
                  <a:srgbClr val="002060"/>
                </a:solidFill>
              </a:rPr>
              <a:t>НАЗАВІЦЕ ЖАНР І САМ ТВОР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4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7920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b="1" dirty="0" smtClean="0"/>
              <a:t>Т – 3</a:t>
            </a:r>
          </a:p>
          <a:p>
            <a:pPr algn="ctr"/>
            <a:r>
              <a:rPr lang="be-BY" sz="3200" b="1" dirty="0" smtClean="0"/>
              <a:t>На жаль, гэты твор не такі аптымістычны, як яго экранізаваная </a:t>
            </a:r>
          </a:p>
          <a:p>
            <a:pPr algn="ctr"/>
            <a:r>
              <a:rPr lang="be-BY" sz="3200" b="1" dirty="0" smtClean="0"/>
              <a:t>сучасная версія-мюзікл. Хлопец, на думку бацькі дзяўчыны, не самая выгадная партыя для дачкі. Таму стары думае выдаць яе замуж па разліку за лжэпана, бо ўпэўнены, што «сцерпіцца-злюбіцца». Маладыя хочуць уцячы, але бацька дзяўчыны даносіць на хлопца, і юнака арыштоўваюць.</a:t>
            </a:r>
          </a:p>
          <a:p>
            <a:pPr algn="ctr"/>
            <a:r>
              <a:rPr lang="be-BY" sz="3200" b="1" dirty="0" smtClean="0">
                <a:solidFill>
                  <a:srgbClr val="002060"/>
                </a:solidFill>
              </a:rPr>
              <a:t>НАЗАВІЦЕ ТВОР І ЯГО АЎТАРА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38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9214" y="404664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000" b="1" dirty="0" smtClean="0"/>
              <a:t>М – 4</a:t>
            </a:r>
          </a:p>
          <a:p>
            <a:pPr algn="ctr"/>
            <a:r>
              <a:rPr lang="be-BY" sz="4000" b="1" dirty="0" smtClean="0"/>
              <a:t>Гэты напрамак у сусветным мастацтве і літаратуры можна разглядаць як рэакцыю, прычым адмоўную, на вялікую французскую рэвалюцыю. Прыхільнікі гэтага напрамку лічылі: чалавек – гэта цэлы свет.</a:t>
            </a:r>
          </a:p>
          <a:p>
            <a:pPr algn="ctr"/>
            <a:r>
              <a:rPr lang="be-BY" sz="4000" b="1" dirty="0" smtClean="0">
                <a:solidFill>
                  <a:srgbClr val="002060"/>
                </a:solidFill>
              </a:rPr>
              <a:t>НАЗАВІЦЕ НАПРАМАК У МАСТАЦТВЕ І ЛІТАРАТУРЫ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1227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945</Words>
  <Application>Microsoft Office PowerPoint</Application>
  <PresentationFormat>Экран (4:3)</PresentationFormat>
  <Paragraphs>98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Інтэлектуальная гульня па беларускай літаратуры для вучняў ІХ класа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Інтэлектуальная гульня па беларускай літаратуры для вучняў ІХ класа</dc:title>
  <dc:creator>Kristina Kozachenko</dc:creator>
  <cp:lastModifiedBy>Kristina Kozachenko</cp:lastModifiedBy>
  <cp:revision>15</cp:revision>
  <dcterms:created xsi:type="dcterms:W3CDTF">2020-04-28T17:24:01Z</dcterms:created>
  <dcterms:modified xsi:type="dcterms:W3CDTF">2020-04-29T14:46:31Z</dcterms:modified>
</cp:coreProperties>
</file>