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9" r:id="rId5"/>
    <p:sldId id="260" r:id="rId6"/>
    <p:sldId id="270" r:id="rId7"/>
    <p:sldId id="278" r:id="rId8"/>
    <p:sldId id="279" r:id="rId9"/>
    <p:sldId id="280" r:id="rId10"/>
    <p:sldId id="281" r:id="rId11"/>
    <p:sldId id="282" r:id="rId12"/>
    <p:sldId id="268" r:id="rId13"/>
    <p:sldId id="271" r:id="rId14"/>
    <p:sldId id="272" r:id="rId15"/>
    <p:sldId id="274" r:id="rId16"/>
    <p:sldId id="261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3CD65C-A1C4-4795-959E-49566402EF43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BFD770-30E2-4AC5-9930-7DF1F8704F6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rcio.pnzgu.ru/vio/07/cd_site/Articles/art_1_12.ht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14488"/>
            <a:ext cx="7851648" cy="2128838"/>
          </a:xfrm>
        </p:spPr>
        <p:txBody>
          <a:bodyPr>
            <a:noAutofit/>
          </a:bodyPr>
          <a:lstStyle/>
          <a:p>
            <a:pPr algn="ctr"/>
            <a:r>
              <a:rPr lang="ru-RU" sz="5400" dirty="0"/>
              <a:t> </a:t>
            </a:r>
            <a:r>
              <a:rPr lang="ru-RU" sz="5400" dirty="0" err="1"/>
              <a:t>Падрыхтоўка</a:t>
            </a:r>
            <a:r>
              <a:rPr lang="ru-RU" sz="5400" dirty="0"/>
              <a:t> і </a:t>
            </a:r>
            <a:r>
              <a:rPr lang="ru-RU" sz="5400" dirty="0" err="1"/>
              <a:t>напісанне</a:t>
            </a:r>
            <a:r>
              <a:rPr lang="ru-RU" sz="5400" dirty="0"/>
              <a:t> </a:t>
            </a:r>
            <a:r>
              <a:rPr lang="ru-RU" sz="5400" dirty="0" err="1"/>
              <a:t>метадычнага</a:t>
            </a:r>
            <a:r>
              <a:rPr lang="ru-RU" sz="5400" dirty="0"/>
              <a:t> </a:t>
            </a:r>
            <a:r>
              <a:rPr lang="ru-RU" sz="5400" dirty="0" err="1"/>
              <a:t>артыкула</a:t>
            </a:r>
            <a:r>
              <a:rPr lang="ru-RU" sz="5400" dirty="0"/>
              <a:t> для </a:t>
            </a:r>
            <a:r>
              <a:rPr lang="ru-RU" sz="5400" dirty="0" err="1"/>
              <a:t>друку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214818"/>
            <a:ext cx="7854696" cy="1752600"/>
          </a:xfrm>
        </p:spPr>
        <p:txBody>
          <a:bodyPr/>
          <a:lstStyle/>
          <a:p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175FBEAE-F60C-4B36-BEEF-30AEB21A6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154353"/>
              </p:ext>
            </p:extLst>
          </p:nvPr>
        </p:nvGraphicFramePr>
        <p:xfrm>
          <a:off x="25172" y="324176"/>
          <a:ext cx="9011324" cy="612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516">
                  <a:extLst>
                    <a:ext uri="{9D8B030D-6E8A-4147-A177-3AD203B41FA5}">
                      <a16:colId xmlns:a16="http://schemas.microsoft.com/office/drawing/2014/main" xmlns="" val="2171764007"/>
                    </a:ext>
                  </a:extLst>
                </a:gridCol>
                <a:gridCol w="7008808">
                  <a:extLst>
                    <a:ext uri="{9D8B030D-6E8A-4147-A177-3AD203B41FA5}">
                      <a16:colId xmlns:a16="http://schemas.microsoft.com/office/drawing/2014/main" xmlns="" val="12002019"/>
                    </a:ext>
                  </a:extLst>
                </a:gridCol>
              </a:tblGrid>
              <a:tr h="1311503">
                <a:tc>
                  <a:txBody>
                    <a:bodyPr/>
                    <a:lstStyle/>
                    <a:p>
                      <a:r>
                        <a:rPr lang="be-BY" dirty="0"/>
                        <a:t>Тып вучэбных заняткаў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Структура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0723705"/>
                  </a:ext>
                </a:extLst>
              </a:tr>
              <a:tr h="1424375">
                <a:tc>
                  <a:txBody>
                    <a:bodyPr/>
                    <a:lstStyle/>
                    <a:p>
                      <a:r>
                        <a:rPr lang="be-BY" dirty="0"/>
                        <a:t>Урок 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1. </a:t>
                      </a:r>
                      <a:r>
                        <a:rPr lang="be-BY" dirty="0">
                          <a:solidFill>
                            <a:schemeClr val="tx1"/>
                          </a:solidFill>
                        </a:rPr>
                        <a:t>Матывацыйна-арганізацыйны этап: арганізацыйна-псіхалагічная падрыхтоўка вучняў да работы; паведамленне тэмы ўрока, пастаноўка мэты і задач; </a:t>
                      </a:r>
                      <a:r>
                        <a:rPr lang="be-BY" b="1" dirty="0">
                          <a:solidFill>
                            <a:schemeClr val="tx1"/>
                          </a:solidFill>
                        </a:rPr>
                        <a:t>агульная ацэнка і характарыстыка правераных работ.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0577504"/>
                  </a:ext>
                </a:extLst>
              </a:tr>
              <a:tr h="208177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2. Пазнавальна-аперацыйны этап: узнаўленне ведаў, </a:t>
                      </a:r>
                      <a:r>
                        <a:rPr lang="be-BY" b="1" dirty="0"/>
                        <a:t>якія неабходныя для выпраўлення тыповых памылак, якія дапушчаны вучнямі і ўдасканаленне ўменняў прымяняць веды; калектыўная работа па выпраўленні тыповых памылак пад кіраўніцтвам настаўніка; індывідуальная работа над памылкамі.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5076610"/>
                  </a:ext>
                </a:extLst>
              </a:tr>
              <a:tr h="131150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3. </a:t>
                      </a:r>
                      <a:r>
                        <a:rPr lang="be-BY" dirty="0">
                          <a:solidFill>
                            <a:srgbClr val="FF0000"/>
                          </a:solidFill>
                        </a:rPr>
                        <a:t>Заключны этап: падвядзенне вынікаў урока і рэфлексія; інфармацыя пра дамашняе заданне </a:t>
                      </a:r>
                      <a:r>
                        <a:rPr lang="be-BY" dirty="0"/>
                        <a:t>(дыферэнцыяцыя з улікам выяўленых прабелаў)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9223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122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FB5F894-F0EB-4AEA-82CA-AEFA70B1C704}"/>
              </a:ext>
            </a:extLst>
          </p:cNvPr>
          <p:cNvSpPr/>
          <p:nvPr/>
        </p:nvSpPr>
        <p:spPr>
          <a:xfrm>
            <a:off x="1725071" y="2967335"/>
            <a:ext cx="56938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Плануем </a:t>
            </a:r>
            <a:r>
              <a:rPr lang="be-BY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артыкул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5580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772400" cy="678952"/>
          </a:xfrm>
        </p:spPr>
        <p:txBody>
          <a:bodyPr/>
          <a:lstStyle/>
          <a:p>
            <a:pPr algn="ctr"/>
            <a:r>
              <a:rPr lang="ru-RU" sz="4800" dirty="0" err="1"/>
              <a:t>Назва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14422"/>
            <a:ext cx="8362128" cy="55007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 </a:t>
            </a:r>
          </a:p>
          <a:p>
            <a:pPr algn="just"/>
            <a:r>
              <a:rPr lang="ru-RU" dirty="0"/>
              <a:t>  </a:t>
            </a:r>
            <a:r>
              <a:rPr lang="ru-RU" sz="3600" dirty="0" err="1"/>
              <a:t>Адукацыйны</a:t>
            </a:r>
            <a:r>
              <a:rPr lang="ru-RU" sz="3600" dirty="0"/>
              <a:t> </a:t>
            </a:r>
            <a:r>
              <a:rPr lang="ru-RU" sz="3600" dirty="0" err="1"/>
              <a:t>семінар</a:t>
            </a:r>
            <a:r>
              <a:rPr lang="ru-RU" sz="3600" dirty="0"/>
              <a:t> як форма </a:t>
            </a:r>
            <a:r>
              <a:rPr lang="ru-RU" sz="3600" dirty="0" err="1"/>
              <a:t>павышэння</a:t>
            </a:r>
            <a:r>
              <a:rPr lang="ru-RU" sz="3600" dirty="0"/>
              <a:t> </a:t>
            </a:r>
            <a:r>
              <a:rPr lang="ru-RU" sz="3600" dirty="0" err="1"/>
              <a:t>прафесіянальнага</a:t>
            </a:r>
            <a:r>
              <a:rPr lang="ru-RU" sz="3600" dirty="0"/>
              <a:t> </a:t>
            </a:r>
            <a:r>
              <a:rPr lang="ru-RU" sz="3600" dirty="0" err="1"/>
              <a:t>майстэрства</a:t>
            </a:r>
            <a:r>
              <a:rPr lang="ru-RU" sz="3600" dirty="0"/>
              <a:t> </a:t>
            </a:r>
            <a:r>
              <a:rPr lang="ru-RU" sz="3600" dirty="0" err="1"/>
              <a:t>педагогаў</a:t>
            </a:r>
            <a:endParaRPr lang="ru-RU" sz="3600" dirty="0"/>
          </a:p>
          <a:p>
            <a:pPr algn="just"/>
            <a:endParaRPr lang="ru-RU" sz="3600" dirty="0"/>
          </a:p>
          <a:p>
            <a:pPr algn="just"/>
            <a:endParaRPr lang="ru-RU" sz="3600" dirty="0"/>
          </a:p>
          <a:p>
            <a:pPr algn="just"/>
            <a:r>
              <a:rPr lang="ru-RU" sz="3600" dirty="0"/>
              <a:t> </a:t>
            </a:r>
            <a:r>
              <a:rPr lang="ru-RU" sz="3600" dirty="0" err="1"/>
              <a:t>Фарміраванне</a:t>
            </a:r>
            <a:r>
              <a:rPr lang="ru-RU" sz="3600" dirty="0"/>
              <a:t> </a:t>
            </a:r>
            <a:r>
              <a:rPr lang="ru-RU" sz="3600" dirty="0" err="1"/>
              <a:t>экалагічнай</a:t>
            </a:r>
            <a:r>
              <a:rPr lang="ru-RU" sz="3600" dirty="0"/>
              <a:t> культуры </a:t>
            </a:r>
            <a:r>
              <a:rPr lang="ru-RU" sz="3600" dirty="0" err="1"/>
              <a:t>школьнікаў</a:t>
            </a:r>
            <a:r>
              <a:rPr lang="ru-RU" sz="3600" dirty="0"/>
              <a:t> </a:t>
            </a:r>
            <a:r>
              <a:rPr lang="ru-RU" sz="3600" dirty="0" err="1"/>
              <a:t>праз</a:t>
            </a:r>
            <a:r>
              <a:rPr lang="ru-RU" sz="3600" dirty="0"/>
              <a:t> </a:t>
            </a:r>
            <a:r>
              <a:rPr lang="ru-RU" sz="3600" dirty="0" err="1"/>
              <a:t>удзел</a:t>
            </a:r>
            <a:r>
              <a:rPr lang="ru-RU" sz="3600" dirty="0"/>
              <a:t> у </a:t>
            </a:r>
            <a:r>
              <a:rPr lang="ru-RU" sz="3600" dirty="0" err="1"/>
              <a:t>праектнай</a:t>
            </a:r>
            <a:r>
              <a:rPr lang="ru-RU" sz="3600" dirty="0"/>
              <a:t> </a:t>
            </a:r>
            <a:r>
              <a:rPr lang="ru-RU" sz="3600" dirty="0" err="1"/>
              <a:t>дзейнасці</a:t>
            </a:r>
            <a:endParaRPr lang="ru-RU" sz="3600" dirty="0"/>
          </a:p>
          <a:p>
            <a:pPr algn="just"/>
            <a:endParaRPr lang="ru-RU" sz="3600" dirty="0"/>
          </a:p>
          <a:p>
            <a:pPr algn="just"/>
            <a:endParaRPr lang="ru-RU" sz="3600" dirty="0"/>
          </a:p>
          <a:p>
            <a:pPr algn="just"/>
            <a:r>
              <a:rPr lang="be-BY" sz="3600" dirty="0"/>
              <a:t>Выкарыстанне сэрвісаў </a:t>
            </a:r>
            <a:r>
              <a:rPr lang="en-US" sz="3600" dirty="0"/>
              <a:t>Web</a:t>
            </a:r>
            <a:r>
              <a:rPr lang="be-BY" sz="3600" dirty="0"/>
              <a:t> 2.0 </a:t>
            </a:r>
            <a:r>
              <a:rPr lang="en-US" sz="3600" dirty="0" err="1"/>
              <a:t>i</a:t>
            </a:r>
            <a:r>
              <a:rPr lang="be-BY" sz="3600" dirty="0"/>
              <a:t>нтэрнэту ў практычнай дзейнасці настаўніка-філолага</a:t>
            </a:r>
            <a:endParaRPr lang="ru-RU" sz="3600" dirty="0"/>
          </a:p>
          <a:p>
            <a:pPr algn="just"/>
            <a:endParaRPr lang="ru-RU" sz="3600" dirty="0"/>
          </a:p>
          <a:p>
            <a:pPr algn="just"/>
            <a:r>
              <a:rPr lang="ru-RU" sz="3600" dirty="0"/>
              <a:t> 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607514"/>
          </a:xfrm>
        </p:spPr>
        <p:txBody>
          <a:bodyPr/>
          <a:lstStyle/>
          <a:p>
            <a:pPr algn="ctr"/>
            <a:r>
              <a:rPr lang="ru-RU" dirty="0" err="1"/>
              <a:t>Анатацыя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14422"/>
            <a:ext cx="7772400" cy="5072098"/>
          </a:xfrm>
        </p:spPr>
        <p:txBody>
          <a:bodyPr/>
          <a:lstStyle/>
          <a:p>
            <a:pPr algn="ctr"/>
            <a:r>
              <a:rPr lang="ru-RU" sz="2400" dirty="0" err="1"/>
              <a:t>Асноўны</a:t>
            </a:r>
            <a:r>
              <a:rPr lang="ru-RU" sz="2400" dirty="0"/>
              <a:t> </a:t>
            </a:r>
            <a:r>
              <a:rPr lang="ru-RU" sz="2400" dirty="0" err="1"/>
              <a:t>змест</a:t>
            </a:r>
            <a:r>
              <a:rPr lang="ru-RU" sz="2400" dirty="0"/>
              <a:t> </a:t>
            </a:r>
            <a:r>
              <a:rPr lang="ru-RU" sz="2400" dirty="0" err="1"/>
              <a:t>артыкула</a:t>
            </a:r>
            <a:r>
              <a:rPr lang="ru-RU" sz="2400" dirty="0"/>
              <a:t>, </a:t>
            </a:r>
            <a:r>
              <a:rPr lang="ru-RU" sz="2400" dirty="0" err="1"/>
              <a:t>сціснуты</a:t>
            </a:r>
            <a:r>
              <a:rPr lang="ru-RU" sz="2400" dirty="0"/>
              <a:t> да 2-х – 3-х </a:t>
            </a:r>
            <a:r>
              <a:rPr lang="ru-RU" sz="2400" dirty="0" err="1"/>
              <a:t>сказаў</a:t>
            </a:r>
            <a:endParaRPr lang="ru-RU" sz="2400" dirty="0"/>
          </a:p>
          <a:p>
            <a:pPr algn="just"/>
            <a:r>
              <a:rPr lang="ru-RU" dirty="0"/>
              <a:t>У </a:t>
            </a:r>
            <a:r>
              <a:rPr lang="ru-RU" dirty="0" err="1"/>
              <a:t>артыкуле</a:t>
            </a:r>
            <a:r>
              <a:rPr lang="ru-RU" dirty="0"/>
              <a:t> </a:t>
            </a:r>
            <a:r>
              <a:rPr lang="ru-RU" dirty="0" err="1"/>
              <a:t>прыведзена</a:t>
            </a:r>
            <a:r>
              <a:rPr lang="ru-RU" dirty="0"/>
              <a:t> </a:t>
            </a:r>
            <a:r>
              <a:rPr lang="ru-RU" dirty="0" err="1"/>
              <a:t>апісанне</a:t>
            </a:r>
            <a:r>
              <a:rPr lang="ru-RU" dirty="0"/>
              <a:t> </a:t>
            </a:r>
            <a:r>
              <a:rPr lang="ru-RU" dirty="0" err="1"/>
              <a:t>тэхналогіі</a:t>
            </a:r>
            <a:r>
              <a:rPr lang="ru-RU" dirty="0"/>
              <a:t> «</a:t>
            </a:r>
            <a:r>
              <a:rPr lang="ru-RU" dirty="0" err="1"/>
              <a:t>Шэсць</a:t>
            </a:r>
            <a:r>
              <a:rPr lang="ru-RU" dirty="0"/>
              <a:t> шляп», указаны </a:t>
            </a:r>
            <a:r>
              <a:rPr lang="ru-RU" dirty="0" err="1" smtClean="0"/>
              <a:t>яе</a:t>
            </a:r>
            <a:r>
              <a:rPr lang="ru-RU" dirty="0" smtClean="0"/>
              <a:t> </a:t>
            </a:r>
            <a:r>
              <a:rPr lang="ru-RU" dirty="0" err="1" smtClean="0"/>
              <a:t>станоўчыя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адмоўныя</a:t>
            </a:r>
            <a:r>
              <a:rPr lang="ru-RU" dirty="0"/>
              <a:t> </a:t>
            </a:r>
            <a:r>
              <a:rPr lang="ru-RU" dirty="0" err="1"/>
              <a:t>моманты</a:t>
            </a:r>
            <a:r>
              <a:rPr lang="ru-RU" dirty="0"/>
              <a:t>; </a:t>
            </a:r>
            <a:r>
              <a:rPr lang="ru-RU" dirty="0" err="1"/>
              <a:t>разгледжаны</a:t>
            </a:r>
            <a:r>
              <a:rPr lang="ru-RU" dirty="0"/>
              <a:t> </a:t>
            </a:r>
            <a:r>
              <a:rPr lang="ru-RU" dirty="0" err="1"/>
              <a:t>магчымасці</a:t>
            </a:r>
            <a:r>
              <a:rPr lang="ru-RU" dirty="0"/>
              <a:t> </a:t>
            </a:r>
            <a:r>
              <a:rPr lang="ru-RU" dirty="0" err="1"/>
              <a:t>прымянення</a:t>
            </a:r>
            <a:r>
              <a:rPr lang="ru-RU" dirty="0"/>
              <a:t> </a:t>
            </a:r>
            <a:r>
              <a:rPr lang="ru-RU" dirty="0" err="1"/>
              <a:t>дадзенай</a:t>
            </a:r>
            <a:r>
              <a:rPr lang="ru-RU" dirty="0"/>
              <a:t> </a:t>
            </a:r>
            <a:r>
              <a:rPr lang="ru-RU" dirty="0" err="1"/>
              <a:t>тэхналогіі</a:t>
            </a:r>
            <a:r>
              <a:rPr lang="ru-RU" dirty="0"/>
              <a:t> для </a:t>
            </a:r>
            <a:r>
              <a:rPr lang="ru-RU" dirty="0" err="1"/>
              <a:t>фарміравання</a:t>
            </a:r>
            <a:r>
              <a:rPr lang="ru-RU" dirty="0"/>
              <a:t> </a:t>
            </a:r>
            <a:r>
              <a:rPr lang="ru-RU" dirty="0" err="1"/>
              <a:t>камунікатыўных</a:t>
            </a:r>
            <a:r>
              <a:rPr lang="ru-RU" dirty="0"/>
              <a:t> </a:t>
            </a:r>
            <a:r>
              <a:rPr lang="ru-RU" dirty="0" err="1"/>
              <a:t>універсальных</a:t>
            </a:r>
            <a:r>
              <a:rPr lang="ru-RU" dirty="0"/>
              <a:t> </a:t>
            </a:r>
            <a:r>
              <a:rPr lang="ru-RU" dirty="0" err="1"/>
              <a:t>вучэбных</a:t>
            </a:r>
            <a:r>
              <a:rPr lang="ru-RU" dirty="0"/>
              <a:t> </a:t>
            </a:r>
            <a:r>
              <a:rPr lang="ru-RU" dirty="0" err="1"/>
              <a:t>дзеянняў</a:t>
            </a:r>
            <a:r>
              <a:rPr lang="ru-RU" dirty="0"/>
              <a:t> у </a:t>
            </a:r>
            <a:r>
              <a:rPr lang="ru-RU" dirty="0" err="1"/>
              <a:t>вучняў</a:t>
            </a:r>
            <a:r>
              <a:rPr lang="ru-RU" dirty="0"/>
              <a:t> на ІІ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адукацыі</a:t>
            </a:r>
            <a:r>
              <a:rPr lang="ru-RU" dirty="0"/>
              <a:t> і </a:t>
            </a:r>
            <a:r>
              <a:rPr lang="ru-RU" dirty="0" err="1"/>
              <a:t>выхавання</a:t>
            </a:r>
            <a:r>
              <a:rPr lang="ru-RU" dirty="0"/>
              <a:t>.  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У </a:t>
            </a:r>
            <a:r>
              <a:rPr lang="ru-RU" dirty="0" err="1"/>
              <a:t>артыкуле</a:t>
            </a:r>
            <a:r>
              <a:rPr lang="ru-RU" dirty="0"/>
              <a:t> </a:t>
            </a:r>
            <a:r>
              <a:rPr lang="ru-RU" dirty="0" err="1"/>
              <a:t>прадстаўлены</a:t>
            </a:r>
            <a:r>
              <a:rPr lang="ru-RU" dirty="0"/>
              <a:t> </a:t>
            </a:r>
            <a:r>
              <a:rPr lang="ru-RU" dirty="0" err="1"/>
              <a:t>вопыт</a:t>
            </a:r>
            <a:r>
              <a:rPr lang="ru-RU" dirty="0"/>
              <a:t> </a:t>
            </a:r>
            <a:r>
              <a:rPr lang="ru-RU" dirty="0" err="1"/>
              <a:t>прымянення</a:t>
            </a:r>
            <a:r>
              <a:rPr lang="ru-RU" dirty="0"/>
              <a:t> такой формы </a:t>
            </a:r>
            <a:r>
              <a:rPr lang="ru-RU" dirty="0" err="1"/>
              <a:t>павышэння</a:t>
            </a:r>
            <a:r>
              <a:rPr lang="ru-RU" dirty="0"/>
              <a:t> </a:t>
            </a:r>
            <a:r>
              <a:rPr lang="ru-RU" dirty="0" err="1"/>
              <a:t>прафесійнага</a:t>
            </a:r>
            <a:r>
              <a:rPr lang="ru-RU" dirty="0"/>
              <a:t> </a:t>
            </a:r>
            <a:r>
              <a:rPr lang="ru-RU" dirty="0" err="1"/>
              <a:t>майстэрства</a:t>
            </a:r>
            <a:r>
              <a:rPr lang="ru-RU" dirty="0"/>
              <a:t> </a:t>
            </a:r>
            <a:r>
              <a:rPr lang="ru-RU" dirty="0" err="1"/>
              <a:t>педагогаў</a:t>
            </a:r>
            <a:r>
              <a:rPr lang="ru-RU" dirty="0"/>
              <a:t> як </a:t>
            </a:r>
            <a:r>
              <a:rPr lang="ru-RU" dirty="0" err="1"/>
              <a:t>адукацыйны</a:t>
            </a:r>
            <a:r>
              <a:rPr lang="ru-RU" dirty="0"/>
              <a:t> </a:t>
            </a:r>
            <a:r>
              <a:rPr lang="ru-RU" dirty="0" err="1"/>
              <a:t>семінар</a:t>
            </a:r>
            <a:r>
              <a:rPr lang="ru-RU" dirty="0"/>
              <a:t>; </a:t>
            </a:r>
            <a:r>
              <a:rPr lang="ru-RU" dirty="0" err="1"/>
              <a:t>прадстаўлена</a:t>
            </a:r>
            <a:r>
              <a:rPr lang="ru-RU" dirty="0"/>
              <a:t> </a:t>
            </a:r>
            <a:r>
              <a:rPr lang="ru-RU" dirty="0" err="1"/>
              <a:t>тэматыка</a:t>
            </a:r>
            <a:r>
              <a:rPr lang="ru-RU" dirty="0"/>
              <a:t> і </a:t>
            </a:r>
            <a:r>
              <a:rPr lang="ru-RU" dirty="0" err="1"/>
              <a:t>змест</a:t>
            </a:r>
            <a:r>
              <a:rPr lang="ru-RU" dirty="0"/>
              <a:t> </a:t>
            </a:r>
            <a:r>
              <a:rPr lang="ru-RU" dirty="0" err="1"/>
              <a:t>семінараў</a:t>
            </a:r>
            <a:r>
              <a:rPr lang="ru-RU" dirty="0"/>
              <a:t>.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772400" cy="500066"/>
          </a:xfrm>
        </p:spPr>
        <p:txBody>
          <a:bodyPr/>
          <a:lstStyle/>
          <a:p>
            <a:pPr algn="ctr"/>
            <a:r>
              <a:rPr lang="ru-RU" sz="4400" dirty="0" err="1"/>
              <a:t>Анатацыя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214422"/>
            <a:ext cx="7772400" cy="5143536"/>
          </a:xfrm>
        </p:spPr>
        <p:txBody>
          <a:bodyPr/>
          <a:lstStyle/>
          <a:p>
            <a:pPr algn="just"/>
            <a:r>
              <a:rPr lang="ru-RU" dirty="0"/>
              <a:t>У </a:t>
            </a:r>
            <a:r>
              <a:rPr lang="ru-RU" dirty="0" err="1"/>
              <a:t>артыкуле</a:t>
            </a:r>
            <a:r>
              <a:rPr lang="ru-RU" dirty="0"/>
              <a:t> </a:t>
            </a:r>
            <a:r>
              <a:rPr lang="ru-RU" dirty="0" err="1"/>
              <a:t>разглядаюцца</a:t>
            </a:r>
            <a:r>
              <a:rPr lang="ru-RU" dirty="0"/>
              <a:t> </a:t>
            </a:r>
            <a:r>
              <a:rPr lang="ru-RU" dirty="0" err="1"/>
              <a:t>магчымасці</a:t>
            </a:r>
            <a:r>
              <a:rPr lang="ru-RU" dirty="0"/>
              <a:t> </a:t>
            </a:r>
            <a:r>
              <a:rPr lang="ru-RU" dirty="0" err="1"/>
              <a:t>вучэбнага</a:t>
            </a:r>
            <a:r>
              <a:rPr lang="ru-RU" dirty="0"/>
              <a:t> </a:t>
            </a:r>
            <a:r>
              <a:rPr lang="ru-RU" dirty="0" err="1"/>
              <a:t>прадмета</a:t>
            </a:r>
            <a:r>
              <a:rPr lang="ru-RU" dirty="0"/>
              <a:t>  «</a:t>
            </a:r>
            <a:r>
              <a:rPr lang="ru-RU" dirty="0" err="1"/>
              <a:t>Беларуская</a:t>
            </a:r>
            <a:r>
              <a:rPr lang="ru-RU" dirty="0"/>
              <a:t> </a:t>
            </a:r>
            <a:r>
              <a:rPr lang="ru-RU" dirty="0" err="1"/>
              <a:t>літаратура</a:t>
            </a:r>
            <a:r>
              <a:rPr lang="ru-RU" dirty="0"/>
              <a:t>» па </a:t>
            </a:r>
            <a:r>
              <a:rPr lang="ru-RU" dirty="0" err="1"/>
              <a:t>фарміраванню</a:t>
            </a:r>
            <a:r>
              <a:rPr lang="ru-RU" dirty="0"/>
              <a:t> </a:t>
            </a:r>
            <a:r>
              <a:rPr lang="ru-RU" dirty="0" err="1"/>
              <a:t>метапрадметных</a:t>
            </a:r>
            <a:r>
              <a:rPr lang="ru-RU" dirty="0"/>
              <a:t> </a:t>
            </a:r>
            <a:r>
              <a:rPr lang="ru-RU" dirty="0" err="1"/>
              <a:t>вынікаў</a:t>
            </a:r>
            <a:r>
              <a:rPr lang="ru-RU" dirty="0"/>
              <a:t> </a:t>
            </a:r>
            <a:r>
              <a:rPr lang="ru-RU" dirty="0" err="1"/>
              <a:t>навучання</a:t>
            </a:r>
            <a:r>
              <a:rPr lang="ru-RU" dirty="0"/>
              <a:t> на ІІ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навучання</a:t>
            </a:r>
            <a:r>
              <a:rPr lang="ru-RU" dirty="0"/>
              <a:t> і </a:t>
            </a:r>
            <a:r>
              <a:rPr lang="ru-RU" dirty="0" err="1"/>
              <a:t>выхавання</a:t>
            </a:r>
            <a:r>
              <a:rPr lang="ru-RU" dirty="0"/>
              <a:t>; </a:t>
            </a:r>
            <a:r>
              <a:rPr lang="ru-RU" dirty="0" err="1"/>
              <a:t>прыведзены</a:t>
            </a:r>
            <a:r>
              <a:rPr lang="ru-RU" dirty="0"/>
              <a:t> </a:t>
            </a:r>
            <a:r>
              <a:rPr lang="ru-RU" dirty="0" err="1"/>
              <a:t>прыклады</a:t>
            </a:r>
            <a:r>
              <a:rPr lang="ru-RU" dirty="0"/>
              <a:t> і </a:t>
            </a:r>
            <a:r>
              <a:rPr lang="ru-RU" dirty="0" err="1"/>
              <a:t>спосабы</a:t>
            </a:r>
            <a:r>
              <a:rPr lang="ru-RU" dirty="0"/>
              <a:t> </a:t>
            </a:r>
            <a:r>
              <a:rPr lang="ru-RU" dirty="0" err="1"/>
              <a:t>дасягнення</a:t>
            </a:r>
            <a:r>
              <a:rPr lang="ru-RU" dirty="0"/>
              <a:t> </a:t>
            </a:r>
            <a:r>
              <a:rPr lang="ru-RU" dirty="0" err="1"/>
              <a:t>плануемых</a:t>
            </a:r>
            <a:r>
              <a:rPr lang="ru-RU" dirty="0"/>
              <a:t> </a:t>
            </a:r>
            <a:r>
              <a:rPr lang="ru-RU" dirty="0" err="1"/>
              <a:t>вынікаў</a:t>
            </a:r>
            <a:r>
              <a:rPr lang="ru-RU" dirty="0"/>
              <a:t> </a:t>
            </a:r>
            <a:r>
              <a:rPr lang="ru-RU" dirty="0" err="1"/>
              <a:t>навучання</a:t>
            </a:r>
            <a:r>
              <a:rPr lang="ru-RU" dirty="0"/>
              <a:t>.  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772400" cy="678952"/>
          </a:xfrm>
        </p:spPr>
        <p:txBody>
          <a:bodyPr/>
          <a:lstStyle/>
          <a:p>
            <a:pPr algn="ctr"/>
            <a:r>
              <a:rPr lang="ru-RU" dirty="0" err="1"/>
              <a:t>Асноўны</a:t>
            </a:r>
            <a:r>
              <a:rPr lang="ru-RU" dirty="0"/>
              <a:t> </a:t>
            </a:r>
            <a:r>
              <a:rPr lang="ru-RU" dirty="0" err="1"/>
              <a:t>тэкст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85860"/>
            <a:ext cx="7772400" cy="5143536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3200" dirty="0" err="1"/>
              <a:t>Кароткія</a:t>
            </a:r>
            <a:r>
              <a:rPr lang="ru-RU" sz="3200" dirty="0"/>
              <a:t> </a:t>
            </a:r>
            <a:r>
              <a:rPr lang="ru-RU" sz="3200" dirty="0" err="1"/>
              <a:t>ўводзіны</a:t>
            </a:r>
            <a:r>
              <a:rPr lang="ru-RU" sz="3200" dirty="0"/>
              <a:t>, </a:t>
            </a:r>
            <a:r>
              <a:rPr lang="ru-RU" sz="3200" dirty="0" err="1"/>
              <a:t>дзе</a:t>
            </a:r>
            <a:r>
              <a:rPr lang="ru-RU" sz="3200" dirty="0"/>
              <a:t> </a:t>
            </a:r>
            <a:r>
              <a:rPr lang="ru-RU" sz="3200" dirty="0" err="1"/>
              <a:t>абазначаецца</a:t>
            </a:r>
            <a:r>
              <a:rPr lang="ru-RU" sz="3200" dirty="0"/>
              <a:t> </a:t>
            </a:r>
            <a:r>
              <a:rPr lang="ru-RU" sz="3200" dirty="0" err="1"/>
              <a:t>праблема</a:t>
            </a:r>
            <a:r>
              <a:rPr lang="ru-RU" sz="3200" dirty="0"/>
              <a:t>. </a:t>
            </a:r>
            <a:r>
              <a:rPr lang="ru-RU" sz="3200" dirty="0" err="1"/>
              <a:t>Абавязковыя</a:t>
            </a:r>
            <a:r>
              <a:rPr lang="ru-RU" sz="3200" dirty="0"/>
              <a:t> </a:t>
            </a:r>
            <a:r>
              <a:rPr lang="ru-RU" sz="3200" dirty="0" err="1"/>
              <a:t>спасылкі</a:t>
            </a:r>
            <a:r>
              <a:rPr lang="ru-RU" sz="3200" dirty="0"/>
              <a:t> на </a:t>
            </a:r>
            <a:r>
              <a:rPr lang="ru-RU" sz="3200" dirty="0" err="1"/>
              <a:t>нарматыўныя</a:t>
            </a:r>
            <a:r>
              <a:rPr lang="ru-RU" sz="3200" dirty="0"/>
              <a:t> </a:t>
            </a:r>
            <a:r>
              <a:rPr lang="ru-RU" sz="3200" dirty="0" err="1"/>
              <a:t>дакументы</a:t>
            </a:r>
            <a:r>
              <a:rPr lang="ru-RU" sz="3200" dirty="0"/>
              <a:t>, </a:t>
            </a:r>
            <a:r>
              <a:rPr lang="ru-RU" sz="3200" dirty="0" err="1"/>
              <a:t>навукова-метадычную</a:t>
            </a:r>
            <a:r>
              <a:rPr lang="ru-RU" sz="3200" dirty="0"/>
              <a:t> </a:t>
            </a:r>
            <a:r>
              <a:rPr lang="ru-RU" sz="3200" dirty="0" err="1"/>
              <a:t>літаратуру</a:t>
            </a:r>
            <a:r>
              <a:rPr lang="ru-RU" sz="3200" dirty="0"/>
              <a:t>.</a:t>
            </a:r>
          </a:p>
          <a:p>
            <a:pPr marL="457200" indent="-457200" algn="just">
              <a:buAutoNum type="arabicPeriod"/>
            </a:pPr>
            <a:r>
              <a:rPr lang="ru-RU" sz="3200" dirty="0" err="1"/>
              <a:t>Асноўны</a:t>
            </a:r>
            <a:r>
              <a:rPr lang="ru-RU" sz="3200" dirty="0"/>
              <a:t> </a:t>
            </a:r>
            <a:r>
              <a:rPr lang="ru-RU" sz="3200" dirty="0" err="1"/>
              <a:t>змест</a:t>
            </a:r>
            <a:r>
              <a:rPr lang="ru-RU" sz="3200" dirty="0"/>
              <a:t>, </a:t>
            </a:r>
            <a:r>
              <a:rPr lang="ru-RU" sz="3200" dirty="0" err="1"/>
              <a:t>дзе</a:t>
            </a:r>
            <a:r>
              <a:rPr lang="ru-RU" sz="3200" dirty="0"/>
              <a:t> </a:t>
            </a:r>
            <a:r>
              <a:rPr lang="ru-RU" sz="3200" dirty="0" err="1"/>
              <a:t>апісваецца</a:t>
            </a:r>
            <a:r>
              <a:rPr lang="ru-RU" sz="3200" dirty="0"/>
              <a:t> </a:t>
            </a:r>
            <a:r>
              <a:rPr lang="ru-RU" sz="3200" dirty="0" err="1"/>
              <a:t>вопыт</a:t>
            </a:r>
            <a:r>
              <a:rPr lang="ru-RU" sz="3200" dirty="0"/>
              <a:t>….</a:t>
            </a:r>
          </a:p>
          <a:p>
            <a:pPr marL="457200" indent="-457200" algn="just">
              <a:buAutoNum type="arabicPeriod"/>
            </a:pPr>
            <a:r>
              <a:rPr lang="ru-RU" sz="3200" dirty="0" err="1"/>
              <a:t>Заключэнне</a:t>
            </a:r>
            <a:r>
              <a:rPr lang="ru-RU" sz="3200" dirty="0"/>
              <a:t> (</a:t>
            </a:r>
            <a:r>
              <a:rPr lang="ru-RU" sz="3200" dirty="0" err="1"/>
              <a:t>вывад</a:t>
            </a:r>
            <a:r>
              <a:rPr lang="ru-RU" sz="3200" dirty="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772400" cy="536076"/>
          </a:xfrm>
        </p:spPr>
        <p:txBody>
          <a:bodyPr/>
          <a:lstStyle/>
          <a:p>
            <a:pPr algn="ctr"/>
            <a:r>
              <a:rPr lang="ru-RU" sz="4400" dirty="0" err="1"/>
              <a:t>Клішэ</a:t>
            </a:r>
            <a:r>
              <a:rPr lang="ru-RU" sz="4400" dirty="0"/>
              <a:t> для </a:t>
            </a:r>
            <a:r>
              <a:rPr lang="ru-RU" sz="4400" dirty="0" err="1"/>
              <a:t>напісання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285860"/>
            <a:ext cx="8784976" cy="54555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 - </a:t>
            </a:r>
            <a:r>
              <a:rPr lang="ru-RU" sz="2800" dirty="0" err="1"/>
              <a:t>Трэба</a:t>
            </a:r>
            <a:r>
              <a:rPr lang="ru-RU" sz="2800" dirty="0"/>
              <a:t> </a:t>
            </a:r>
            <a:r>
              <a:rPr lang="ru-RU" sz="2800" dirty="0" err="1"/>
              <a:t>адзначыць</a:t>
            </a:r>
            <a:r>
              <a:rPr lang="ru-RU" sz="2800" dirty="0"/>
              <a:t>, </a:t>
            </a:r>
            <a:r>
              <a:rPr lang="ru-RU" sz="2800" dirty="0" err="1"/>
              <a:t>што</a:t>
            </a:r>
            <a:r>
              <a:rPr lang="ru-RU" sz="2800" dirty="0"/>
              <a:t> …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 - На наш </a:t>
            </a:r>
            <a:r>
              <a:rPr lang="ru-RU" sz="2800" dirty="0" err="1"/>
              <a:t>погляд</a:t>
            </a:r>
            <a:r>
              <a:rPr lang="ru-RU" sz="2800" dirty="0"/>
              <a:t> / на маю думку…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 - </a:t>
            </a:r>
            <a:r>
              <a:rPr lang="ru-RU" sz="2800" dirty="0" err="1"/>
              <a:t>Падводзячы</a:t>
            </a:r>
            <a:r>
              <a:rPr lang="ru-RU" sz="2800" dirty="0"/>
              <a:t> </a:t>
            </a:r>
            <a:r>
              <a:rPr lang="ru-RU" sz="2800" dirty="0" err="1"/>
              <a:t>вынік</a:t>
            </a:r>
            <a:r>
              <a:rPr lang="ru-RU" sz="2800" dirty="0"/>
              <a:t> </a:t>
            </a:r>
            <a:r>
              <a:rPr lang="ru-RU" sz="2800" dirty="0" err="1"/>
              <a:t>сказанаму</a:t>
            </a:r>
            <a:r>
              <a:rPr lang="ru-RU" sz="2800" dirty="0"/>
              <a:t>…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 - Як </a:t>
            </a:r>
            <a:r>
              <a:rPr lang="ru-RU" sz="2800" dirty="0" err="1"/>
              <a:t>адзначае</a:t>
            </a:r>
            <a:r>
              <a:rPr lang="ru-RU" sz="2800" dirty="0"/>
              <a:t> </a:t>
            </a:r>
            <a:r>
              <a:rPr lang="ru-RU" sz="2800" dirty="0" err="1"/>
              <a:t>М.І.Запрудскі</a:t>
            </a:r>
            <a:r>
              <a:rPr lang="ru-RU" sz="2800" dirty="0"/>
              <a:t> «</a:t>
            </a:r>
            <a:r>
              <a:rPr lang="ru-RU" sz="2800" dirty="0" err="1"/>
              <a:t>цытата</a:t>
            </a:r>
            <a:r>
              <a:rPr lang="ru-RU" sz="2800" dirty="0"/>
              <a:t>» </a:t>
            </a:r>
            <a:r>
              <a:rPr lang="en-US" sz="2800" dirty="0"/>
              <a:t>[6</a:t>
            </a:r>
            <a:r>
              <a:rPr lang="ru-RU" sz="2800" dirty="0"/>
              <a:t>, с.46</a:t>
            </a:r>
            <a:r>
              <a:rPr lang="en-US" sz="2800" dirty="0"/>
              <a:t>]</a:t>
            </a:r>
            <a:r>
              <a:rPr lang="ru-RU" sz="2800" dirty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 - </a:t>
            </a:r>
            <a:r>
              <a:rPr lang="ru-RU" sz="2800" dirty="0" err="1"/>
              <a:t>Прыкладам</a:t>
            </a:r>
            <a:r>
              <a:rPr lang="ru-RU" sz="2800" dirty="0"/>
              <a:t> </a:t>
            </a:r>
            <a:r>
              <a:rPr lang="ru-RU" sz="2800" dirty="0" err="1"/>
              <a:t>гэтаму</a:t>
            </a:r>
            <a:r>
              <a:rPr lang="ru-RU" sz="2800" dirty="0"/>
              <a:t> </a:t>
            </a:r>
            <a:r>
              <a:rPr lang="ru-RU" sz="2800" dirty="0" err="1"/>
              <a:t>з’яўляюцца</a:t>
            </a:r>
            <a:r>
              <a:rPr lang="ru-RU" sz="2800" dirty="0"/>
              <a:t> </a:t>
            </a:r>
            <a:r>
              <a:rPr lang="ru-RU" sz="2800" dirty="0" err="1"/>
              <a:t>наступныя</a:t>
            </a:r>
            <a:r>
              <a:rPr lang="ru-RU" sz="2800" dirty="0"/>
              <a:t> </a:t>
            </a:r>
            <a:r>
              <a:rPr lang="ru-RU" sz="2800" dirty="0" err="1"/>
              <a:t>публікацыі</a:t>
            </a:r>
            <a:r>
              <a:rPr lang="ru-RU" sz="2800" dirty="0"/>
              <a:t>: «18 форм воспитательной работы с детским коллективом класса» (автор Б.В. Куприянов) [22]; «Классные часы в начальной школе» (автор В.М. </a:t>
            </a:r>
            <a:r>
              <a:rPr lang="ru-RU" sz="2800" dirty="0" err="1"/>
              <a:t>Лизинский</a:t>
            </a:r>
            <a:r>
              <a:rPr lang="ru-RU" sz="2800" dirty="0"/>
              <a:t>) [23].</a:t>
            </a:r>
          </a:p>
          <a:p>
            <a:pPr algn="just"/>
            <a:r>
              <a:rPr lang="ru-RU" sz="2800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772400" cy="642942"/>
          </a:xfrm>
        </p:spPr>
        <p:txBody>
          <a:bodyPr/>
          <a:lstStyle/>
          <a:p>
            <a:pPr algn="ctr"/>
            <a:r>
              <a:rPr lang="ru-RU" sz="4400" dirty="0" err="1"/>
              <a:t>Літаратура</a:t>
            </a:r>
            <a:endParaRPr lang="ru-RU" sz="4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171DE32-DFDD-4476-8B9E-AA7AF9176DBD}"/>
              </a:ext>
            </a:extLst>
          </p:cNvPr>
          <p:cNvSpPr/>
          <p:nvPr/>
        </p:nvSpPr>
        <p:spPr>
          <a:xfrm>
            <a:off x="0" y="1628800"/>
            <a:ext cx="8784976" cy="38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e-BY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Жуковіч, М.В. Сучасныя адукацыйныя тэхналогіі на ўроках беларускай мовы і літаратуры / М.В.Жуковіч. – Мінск: Аверсэв, 2015.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e-BY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Запрудск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Н.И. Современные школьные технологии /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Н.И.Запрудский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Минск: Сэр-Вит, 2010. – 256 с.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Волкова, Е.И. Веб-сервисы в практике учителя русского языка и литературы /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Е.И.Волкова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ГУО «Минский областной институт развития образования». – Минск: Мин. обл. ин-т развития образования, 2016. – 28 с.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e-BY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Николаева Н.В. Образовательные квест-проекты как метод и средство развития навыков информационной деятельности учащихся. </a:t>
            </a:r>
            <a:r>
              <a:rPr lang="be-BY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http://rcio.pnzgu.ru/vio/07/cd_site/Articles/art_1_12.htm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be-BY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Хуторской А.В. Современная дидактика: [учебн. для вузов] / А.В. Хуторской. — СПб.: Питер, 2001. — 544с.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772400" cy="642942"/>
          </a:xfrm>
        </p:spPr>
        <p:txBody>
          <a:bodyPr/>
          <a:lstStyle/>
          <a:p>
            <a:pPr algn="ctr"/>
            <a:r>
              <a:rPr lang="ru-RU" sz="4400" dirty="0" err="1"/>
              <a:t>Віды</a:t>
            </a:r>
            <a:r>
              <a:rPr lang="ru-RU" sz="4400" dirty="0"/>
              <a:t> </a:t>
            </a:r>
            <a:r>
              <a:rPr lang="ru-RU" sz="4400" dirty="0" err="1"/>
              <a:t>дзейнасці</a:t>
            </a:r>
            <a:r>
              <a:rPr lang="ru-RU" sz="4400" dirty="0"/>
              <a:t> педагога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71612"/>
            <a:ext cx="7772400" cy="4714908"/>
          </a:xfrm>
        </p:spPr>
        <p:txBody>
          <a:bodyPr>
            <a:normAutofit/>
          </a:bodyPr>
          <a:lstStyle/>
          <a:p>
            <a:r>
              <a:rPr lang="ru-RU" sz="3200" dirty="0" err="1"/>
              <a:t>Вучэбная</a:t>
            </a:r>
            <a:r>
              <a:rPr lang="ru-RU" sz="3200" dirty="0"/>
              <a:t> работа</a:t>
            </a:r>
          </a:p>
          <a:p>
            <a:r>
              <a:rPr lang="ru-RU" sz="3200" dirty="0" err="1"/>
              <a:t>Выхаваўчая</a:t>
            </a:r>
            <a:r>
              <a:rPr lang="ru-RU" sz="3200" dirty="0"/>
              <a:t> работа</a:t>
            </a:r>
          </a:p>
          <a:p>
            <a:r>
              <a:rPr lang="ru-RU" sz="3200" dirty="0" err="1"/>
              <a:t>Арганізацыйная</a:t>
            </a:r>
            <a:r>
              <a:rPr lang="ru-RU" sz="3200" dirty="0"/>
              <a:t> работа</a:t>
            </a:r>
          </a:p>
          <a:p>
            <a:r>
              <a:rPr lang="ru-RU" sz="3200" dirty="0" err="1"/>
              <a:t>Метадычная</a:t>
            </a:r>
            <a:r>
              <a:rPr lang="ru-RU" sz="3200" dirty="0"/>
              <a:t> работа</a:t>
            </a:r>
          </a:p>
          <a:p>
            <a:r>
              <a:rPr lang="ru-RU" sz="3200" dirty="0"/>
              <a:t>Работа па </a:t>
            </a:r>
            <a:r>
              <a:rPr lang="ru-RU" sz="3200" dirty="0" err="1"/>
              <a:t>вывучэнні</a:t>
            </a:r>
            <a:r>
              <a:rPr lang="ru-RU" sz="3200" dirty="0"/>
              <a:t> і </a:t>
            </a:r>
            <a:r>
              <a:rPr lang="ru-RU" sz="3200" dirty="0" err="1"/>
              <a:t>распаўсюджванні</a:t>
            </a:r>
            <a:r>
              <a:rPr lang="ru-RU" sz="3200" dirty="0"/>
              <a:t> </a:t>
            </a:r>
            <a:r>
              <a:rPr lang="ru-RU" sz="3200" dirty="0" err="1"/>
              <a:t>педагагічнага</a:t>
            </a:r>
            <a:r>
              <a:rPr lang="ru-RU" sz="3200" dirty="0"/>
              <a:t> </a:t>
            </a:r>
            <a:r>
              <a:rPr lang="ru-RU" sz="3200" dirty="0" err="1"/>
              <a:t>вопыту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E881803-C31A-447A-9B18-4EFD6C4565FA}"/>
              </a:ext>
            </a:extLst>
          </p:cNvPr>
          <p:cNvSpPr/>
          <p:nvPr/>
        </p:nvSpPr>
        <p:spPr>
          <a:xfrm>
            <a:off x="107504" y="1136898"/>
            <a:ext cx="8784976" cy="4896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8" indent="-14288" algn="ctr">
              <a:lnSpc>
                <a:spcPct val="150000"/>
              </a:lnSpc>
              <a:spcAft>
                <a:spcPts val="0"/>
              </a:spcAft>
            </a:pPr>
            <a:r>
              <a:rPr lang="be-BY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Мэта:</a:t>
            </a:r>
            <a:r>
              <a:rPr lang="be-BY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4288" indent="-14288" algn="just">
              <a:lnSpc>
                <a:spcPct val="150000"/>
              </a:lnSpc>
              <a:spcAft>
                <a:spcPts val="0"/>
              </a:spcAft>
            </a:pPr>
            <a:r>
              <a:rPr lang="be-BY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фарміраванне ўяўлення пра этапы напісання артыкула для друку ў выданнях адукацыі.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be-BY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be-BY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Задачы: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be-BY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Пазнаёміць з відамі артыкулаў настаўнікаў для друку ў навукова-метадычных часопісах, агульнапедагагічных газетах.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be-BY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Спрыяць </a:t>
            </a:r>
            <a:r>
              <a:rPr lang="be-BY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фарміраванню пачатковага </a:t>
            </a:r>
            <a:r>
              <a:rPr lang="be-BY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вопыту па распрацоўцы плану для напісання артыкулаў.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be-BY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Сфарміраваць першасныя ўменні па напісанні метадычных артыкулаў.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772400" cy="678952"/>
          </a:xfrm>
        </p:spPr>
        <p:txBody>
          <a:bodyPr/>
          <a:lstStyle/>
          <a:p>
            <a:pPr algn="ctr"/>
            <a:r>
              <a:rPr lang="ru-RU" sz="4800" dirty="0" err="1"/>
              <a:t>Метадычная</a:t>
            </a:r>
            <a:r>
              <a:rPr lang="ru-RU" sz="4800" dirty="0"/>
              <a:t> работа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28736"/>
            <a:ext cx="7772400" cy="4500594"/>
          </a:xfrm>
        </p:spPr>
        <p:txBody>
          <a:bodyPr>
            <a:normAutofit/>
          </a:bodyPr>
          <a:lstStyle/>
          <a:p>
            <a:pPr indent="354013" algn="just"/>
            <a:r>
              <a:rPr lang="ru-RU" sz="2800" dirty="0" err="1"/>
              <a:t>Вучэбна-метадычная</a:t>
            </a:r>
            <a:r>
              <a:rPr lang="ru-RU" sz="2800" dirty="0"/>
              <a:t> (</a:t>
            </a:r>
            <a:r>
              <a:rPr lang="ru-RU" sz="2800" dirty="0" err="1"/>
              <a:t>састаўленне</a:t>
            </a:r>
            <a:r>
              <a:rPr lang="ru-RU" sz="2800" dirty="0"/>
              <a:t> </a:t>
            </a:r>
            <a:r>
              <a:rPr lang="ru-RU" sz="2800" dirty="0" err="1"/>
              <a:t>рабочых</a:t>
            </a:r>
            <a:r>
              <a:rPr lang="ru-RU" sz="2800" dirty="0"/>
              <a:t> </a:t>
            </a:r>
            <a:r>
              <a:rPr lang="ru-RU" sz="2800" dirty="0" err="1"/>
              <a:t>планаў</a:t>
            </a:r>
            <a:r>
              <a:rPr lang="ru-RU" sz="2800" dirty="0"/>
              <a:t>/</a:t>
            </a:r>
            <a:r>
              <a:rPr lang="ru-RU" sz="2800" dirty="0" err="1"/>
              <a:t>тэхналагічных</a:t>
            </a:r>
            <a:r>
              <a:rPr lang="ru-RU" sz="2800" dirty="0"/>
              <a:t> карт урока, </a:t>
            </a:r>
            <a:r>
              <a:rPr lang="ru-RU" sz="2800" dirty="0" err="1"/>
              <a:t>планаў</a:t>
            </a:r>
            <a:r>
              <a:rPr lang="ru-RU" sz="2800" dirty="0"/>
              <a:t> работы </a:t>
            </a:r>
            <a:r>
              <a:rPr lang="ru-RU" sz="2800" dirty="0" err="1"/>
              <a:t>аб’яднання</a:t>
            </a:r>
            <a:r>
              <a:rPr lang="ru-RU" sz="2800" dirty="0"/>
              <a:t> па </a:t>
            </a:r>
            <a:r>
              <a:rPr lang="ru-RU" sz="2800" dirty="0" err="1"/>
              <a:t>інтарэсах</a:t>
            </a:r>
            <a:r>
              <a:rPr lang="ru-RU" sz="2800" dirty="0"/>
              <a:t> і </a:t>
            </a:r>
            <a:r>
              <a:rPr lang="ru-RU" sz="2800" dirty="0" err="1"/>
              <a:t>г.д</a:t>
            </a:r>
            <a:r>
              <a:rPr lang="ru-RU" sz="2800" dirty="0"/>
              <a:t>.).</a:t>
            </a:r>
          </a:p>
          <a:p>
            <a:pPr indent="354013" algn="just"/>
            <a:endParaRPr lang="ru-RU" sz="2800" dirty="0"/>
          </a:p>
          <a:p>
            <a:pPr indent="354013" algn="just"/>
            <a:r>
              <a:rPr lang="ru-RU" sz="2800" dirty="0" err="1"/>
              <a:t>Навукова-метадычная</a:t>
            </a:r>
            <a:r>
              <a:rPr lang="ru-RU" sz="2800" dirty="0"/>
              <a:t> (</a:t>
            </a:r>
            <a:r>
              <a:rPr lang="ru-RU" sz="2800" dirty="0" err="1"/>
              <a:t>напісанне</a:t>
            </a:r>
            <a:r>
              <a:rPr lang="ru-RU" sz="2800" dirty="0"/>
              <a:t> </a:t>
            </a:r>
            <a:r>
              <a:rPr lang="ru-RU" sz="2800" dirty="0" err="1"/>
              <a:t>метадычных</a:t>
            </a:r>
            <a:r>
              <a:rPr lang="ru-RU" sz="2800" dirty="0"/>
              <a:t>/</a:t>
            </a:r>
            <a:r>
              <a:rPr lang="ru-RU" sz="2800" dirty="0" err="1"/>
              <a:t>навукова-метадычных</a:t>
            </a:r>
            <a:r>
              <a:rPr lang="ru-RU" sz="2800" dirty="0"/>
              <a:t> </a:t>
            </a:r>
            <a:r>
              <a:rPr lang="ru-RU" sz="2800" dirty="0" err="1"/>
              <a:t>артыкулаў</a:t>
            </a:r>
            <a:r>
              <a:rPr lang="ru-RU" sz="2800" dirty="0"/>
              <a:t>, </a:t>
            </a:r>
            <a:r>
              <a:rPr lang="ru-RU" sz="2800" dirty="0" err="1"/>
              <a:t>састаўленне</a:t>
            </a:r>
            <a:r>
              <a:rPr lang="ru-RU" sz="2800" dirty="0"/>
              <a:t> </a:t>
            </a:r>
            <a:r>
              <a:rPr lang="ru-RU" sz="2800" dirty="0" err="1"/>
              <a:t>метадычных</a:t>
            </a:r>
            <a:r>
              <a:rPr lang="ru-RU" sz="2800" dirty="0"/>
              <a:t> </a:t>
            </a:r>
            <a:r>
              <a:rPr lang="ru-RU" sz="2800" dirty="0" err="1"/>
              <a:t>распрацовак</a:t>
            </a:r>
            <a:r>
              <a:rPr lang="ru-RU" sz="2800" dirty="0"/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err="1"/>
              <a:t>Неабходна</a:t>
            </a:r>
            <a:r>
              <a:rPr lang="ru-RU" sz="5400" dirty="0"/>
              <a:t> </a:t>
            </a:r>
            <a:r>
              <a:rPr lang="ru-RU" sz="5400" dirty="0" err="1"/>
              <a:t>адрозніваць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000240"/>
            <a:ext cx="4040188" cy="1071570"/>
          </a:xfrm>
        </p:spPr>
        <p:txBody>
          <a:bodyPr/>
          <a:lstStyle/>
          <a:p>
            <a:r>
              <a:rPr lang="ru-RU" dirty="0" err="1"/>
              <a:t>Педагагічны</a:t>
            </a:r>
            <a:r>
              <a:rPr lang="ru-RU" dirty="0"/>
              <a:t> </a:t>
            </a:r>
            <a:r>
              <a:rPr lang="ru-RU" dirty="0" err="1"/>
              <a:t>артыкул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2214554"/>
            <a:ext cx="4041775" cy="64294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Артыкул</a:t>
            </a:r>
            <a:r>
              <a:rPr lang="ru-RU" dirty="0"/>
              <a:t> / </a:t>
            </a:r>
            <a:r>
              <a:rPr lang="ru-RU" dirty="0" err="1"/>
              <a:t>Нататка</a:t>
            </a:r>
            <a:r>
              <a:rPr lang="ru-RU" dirty="0"/>
              <a:t> на </a:t>
            </a:r>
            <a:r>
              <a:rPr lang="ru-RU" dirty="0" err="1"/>
              <a:t>сайце</a:t>
            </a:r>
            <a:r>
              <a:rPr lang="ru-RU" dirty="0"/>
              <a:t> </a:t>
            </a:r>
            <a:r>
              <a:rPr lang="ru-RU" dirty="0" err="1"/>
              <a:t>ўстановы</a:t>
            </a:r>
            <a:r>
              <a:rPr lang="ru-RU" dirty="0"/>
              <a:t> </a:t>
            </a:r>
            <a:r>
              <a:rPr lang="ru-RU" dirty="0" err="1"/>
              <a:t>адукацыі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28596" y="3012280"/>
            <a:ext cx="4040188" cy="3845720"/>
          </a:xfrm>
        </p:spPr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навукова-метадычных</a:t>
            </a:r>
            <a:r>
              <a:rPr lang="ru-RU" sz="2000" dirty="0"/>
              <a:t> </a:t>
            </a:r>
            <a:r>
              <a:rPr lang="ru-RU" sz="2000" dirty="0" err="1"/>
              <a:t>часопісах</a:t>
            </a:r>
            <a:r>
              <a:rPr lang="ru-RU" sz="2000" dirty="0"/>
              <a:t> («</a:t>
            </a:r>
            <a:r>
              <a:rPr lang="ru-RU" sz="2000" dirty="0" err="1"/>
              <a:t>Роднае</a:t>
            </a:r>
            <a:r>
              <a:rPr lang="ru-RU" sz="2000" dirty="0"/>
              <a:t> слова», «</a:t>
            </a:r>
            <a:r>
              <a:rPr lang="ru-RU" sz="2000" dirty="0" err="1"/>
              <a:t>Беларуская</a:t>
            </a:r>
            <a:r>
              <a:rPr lang="ru-RU" sz="2000" dirty="0"/>
              <a:t> </a:t>
            </a:r>
            <a:r>
              <a:rPr lang="ru-RU" sz="2000" dirty="0" err="1"/>
              <a:t>мова</a:t>
            </a:r>
            <a:r>
              <a:rPr lang="ru-RU" sz="2000" dirty="0"/>
              <a:t> і </a:t>
            </a:r>
            <a:r>
              <a:rPr lang="ru-RU" sz="2000" dirty="0" err="1"/>
              <a:t>літаратура</a:t>
            </a:r>
            <a:r>
              <a:rPr lang="ru-RU" sz="2000" dirty="0"/>
              <a:t>»</a:t>
            </a:r>
          </a:p>
          <a:p>
            <a:pPr marL="0" indent="0">
              <a:buNone/>
            </a:pPr>
            <a:r>
              <a:rPr lang="ru-RU" sz="2000" dirty="0"/>
              <a:t>У </a:t>
            </a:r>
            <a:r>
              <a:rPr lang="ru-RU" sz="2000" dirty="0" err="1"/>
              <a:t>агульнапедагагічных</a:t>
            </a:r>
            <a:r>
              <a:rPr lang="ru-RU" sz="2000" dirty="0"/>
              <a:t> газетах («</a:t>
            </a:r>
            <a:r>
              <a:rPr lang="ru-RU" sz="2000" dirty="0" err="1"/>
              <a:t>Настаўніцкая</a:t>
            </a:r>
            <a:r>
              <a:rPr lang="ru-RU" sz="2000" dirty="0"/>
              <a:t> газета»)</a:t>
            </a:r>
          </a:p>
          <a:p>
            <a:r>
              <a:rPr lang="ru-RU" sz="2000" dirty="0"/>
              <a:t>У </a:t>
            </a:r>
            <a:r>
              <a:rPr lang="ru-RU" sz="2000" dirty="0" err="1"/>
              <a:t>зборніках</a:t>
            </a:r>
            <a:r>
              <a:rPr lang="ru-RU" sz="2000" dirty="0"/>
              <a:t> </a:t>
            </a:r>
            <a:r>
              <a:rPr lang="ru-RU" sz="2000" dirty="0" err="1"/>
              <a:t>матэрыялаў</a:t>
            </a:r>
            <a:r>
              <a:rPr lang="ru-RU" sz="2000" dirty="0"/>
              <a:t> </a:t>
            </a:r>
            <a:r>
              <a:rPr lang="ru-RU" sz="2000" dirty="0" err="1"/>
              <a:t>канферэнцый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3012280"/>
            <a:ext cx="4041775" cy="3845720"/>
          </a:xfrm>
        </p:spPr>
        <p:txBody>
          <a:bodyPr>
            <a:normAutofit/>
          </a:bodyPr>
          <a:lstStyle/>
          <a:p>
            <a:r>
              <a:rPr lang="ru-RU" sz="2400" dirty="0" err="1"/>
              <a:t>Размяшчаецца</a:t>
            </a:r>
            <a:r>
              <a:rPr lang="ru-RU" sz="2400" dirty="0"/>
              <a:t> на </a:t>
            </a:r>
            <a:r>
              <a:rPr lang="ru-RU" sz="2400" dirty="0" err="1"/>
              <a:t>сайце</a:t>
            </a:r>
            <a:r>
              <a:rPr lang="ru-RU" sz="2400" dirty="0"/>
              <a:t> </a:t>
            </a:r>
            <a:r>
              <a:rPr lang="ru-RU" sz="2400" dirty="0" err="1"/>
              <a:t>ўстановы</a:t>
            </a:r>
            <a:r>
              <a:rPr lang="ru-RU" sz="2400" dirty="0"/>
              <a:t> </a:t>
            </a:r>
            <a:r>
              <a:rPr lang="ru-RU" sz="2400" dirty="0" err="1"/>
              <a:t>адукацыі</a:t>
            </a:r>
            <a:r>
              <a:rPr lang="ru-RU" sz="2400" dirty="0"/>
              <a:t>, у </a:t>
            </a:r>
            <a:r>
              <a:rPr lang="ru-RU" sz="2400" dirty="0" err="1"/>
              <a:t>раённай</a:t>
            </a:r>
            <a:r>
              <a:rPr lang="ru-RU" sz="2400" dirty="0"/>
              <a:t> </a:t>
            </a:r>
            <a:r>
              <a:rPr lang="ru-RU" sz="2400" dirty="0" err="1"/>
              <a:t>газеце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7772400" cy="607514"/>
          </a:xfrm>
        </p:spPr>
        <p:txBody>
          <a:bodyPr/>
          <a:lstStyle/>
          <a:p>
            <a:pPr algn="ctr"/>
            <a:r>
              <a:rPr lang="ru-RU" sz="4000" dirty="0"/>
              <a:t>З </a:t>
            </a:r>
            <a:r>
              <a:rPr lang="ru-RU" sz="4000" dirty="0" err="1"/>
              <a:t>чаго</a:t>
            </a:r>
            <a:r>
              <a:rPr lang="ru-RU" sz="4000" dirty="0"/>
              <a:t> </a:t>
            </a:r>
            <a:r>
              <a:rPr lang="ru-RU" sz="4000" dirty="0" err="1"/>
              <a:t>складаецца</a:t>
            </a:r>
            <a:r>
              <a:rPr lang="ru-RU" sz="4000" dirty="0"/>
              <a:t> </a:t>
            </a:r>
            <a:r>
              <a:rPr lang="ru-RU" sz="4000" dirty="0" err="1"/>
              <a:t>артыкул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357298"/>
            <a:ext cx="7772400" cy="4929222"/>
          </a:xfrm>
        </p:spPr>
        <p:txBody>
          <a:bodyPr>
            <a:normAutofit/>
          </a:bodyPr>
          <a:lstStyle/>
          <a:p>
            <a:r>
              <a:rPr lang="ru-RU" sz="3200" dirty="0"/>
              <a:t> - </a:t>
            </a:r>
            <a:r>
              <a:rPr lang="ru-RU" sz="3200" dirty="0" err="1"/>
              <a:t>Назва</a:t>
            </a:r>
            <a:endParaRPr lang="ru-RU" sz="3200" dirty="0"/>
          </a:p>
          <a:p>
            <a:r>
              <a:rPr lang="ru-RU" sz="3200" dirty="0"/>
              <a:t> - </a:t>
            </a:r>
            <a:r>
              <a:rPr lang="ru-RU" sz="3200" dirty="0" err="1"/>
              <a:t>Анатацыя</a:t>
            </a:r>
            <a:endParaRPr lang="ru-RU" sz="3200" dirty="0"/>
          </a:p>
          <a:p>
            <a:r>
              <a:rPr lang="ru-RU" sz="3200" dirty="0"/>
              <a:t> - </a:t>
            </a:r>
            <a:r>
              <a:rPr lang="ru-RU" sz="3200" dirty="0" err="1"/>
              <a:t>Ключавыя</a:t>
            </a:r>
            <a:r>
              <a:rPr lang="ru-RU" sz="3200" dirty="0"/>
              <a:t> </a:t>
            </a:r>
            <a:r>
              <a:rPr lang="ru-RU" sz="3200" dirty="0" err="1"/>
              <a:t>словы</a:t>
            </a:r>
            <a:endParaRPr lang="ru-RU" sz="3200" dirty="0"/>
          </a:p>
          <a:p>
            <a:r>
              <a:rPr lang="ru-RU" sz="3200" dirty="0"/>
              <a:t> - </a:t>
            </a:r>
            <a:r>
              <a:rPr lang="ru-RU" sz="3200" dirty="0" err="1"/>
              <a:t>Асноўны</a:t>
            </a:r>
            <a:r>
              <a:rPr lang="ru-RU" sz="3200" dirty="0"/>
              <a:t> </a:t>
            </a:r>
            <a:r>
              <a:rPr lang="ru-RU" sz="3200" dirty="0" err="1"/>
              <a:t>тэкст</a:t>
            </a:r>
            <a:r>
              <a:rPr lang="ru-RU" sz="3200" dirty="0"/>
              <a:t> работы</a:t>
            </a:r>
          </a:p>
          <a:p>
            <a:r>
              <a:rPr lang="ru-RU" sz="3200" dirty="0"/>
              <a:t> - </a:t>
            </a:r>
            <a:r>
              <a:rPr lang="ru-RU" sz="3200" dirty="0" err="1"/>
              <a:t>Спіс</a:t>
            </a:r>
            <a:r>
              <a:rPr lang="ru-RU" sz="3200" dirty="0"/>
              <a:t> </a:t>
            </a:r>
            <a:r>
              <a:rPr lang="ru-RU" sz="3200" dirty="0" err="1"/>
              <a:t>літаратуры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74741F3-A6A5-420E-89FD-C37D629ED321}"/>
              </a:ext>
            </a:extLst>
          </p:cNvPr>
          <p:cNvSpPr txBox="1"/>
          <p:nvPr/>
        </p:nvSpPr>
        <p:spPr>
          <a:xfrm>
            <a:off x="2245465" y="476672"/>
            <a:ext cx="4653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3600" dirty="0">
                <a:solidFill>
                  <a:srgbClr val="002060"/>
                </a:solidFill>
              </a:rPr>
              <a:t>План-канспект урока</a:t>
            </a:r>
            <a:endParaRPr lang="ru-RU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41D5A02A-5C40-49E8-BF5A-EBE3EB056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398123"/>
              </p:ext>
            </p:extLst>
          </p:nvPr>
        </p:nvGraphicFramePr>
        <p:xfrm>
          <a:off x="251520" y="1123003"/>
          <a:ext cx="8640960" cy="520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38214154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1406336906"/>
                    </a:ext>
                  </a:extLst>
                </a:gridCol>
              </a:tblGrid>
              <a:tr h="663848">
                <a:tc>
                  <a:txBody>
                    <a:bodyPr/>
                    <a:lstStyle/>
                    <a:p>
                      <a:r>
                        <a:rPr lang="be-BY" dirty="0"/>
                        <a:t>Тып вучэбных заняткаў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Структура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3999323"/>
                  </a:ext>
                </a:extLst>
              </a:tr>
              <a:tr h="1084064">
                <a:tc>
                  <a:txBody>
                    <a:bodyPr/>
                    <a:lstStyle/>
                    <a:p>
                      <a:r>
                        <a:rPr lang="be-BY" dirty="0"/>
                        <a:t>Урок паведамлення новых ведаў і фарміравання навыкаў і ўменняў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1. Матывацыйна-арганізацыйны этап: арганізацыйна-псіхалагічная падрыхтоўка вучняў да работы; паведамленне тэмы ўрока, пастаноўка мэты і задач; матывацыя вучэбнай дзейнасці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0413964"/>
                  </a:ext>
                </a:extLst>
              </a:tr>
              <a:tr h="1084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2. Пазнавальна-аперацыйны этап: актуалізацыя новых ведаў; уводзіны новага матэрыялу, праверка разумення матэрыялу; першаснае замацаванне ведаў і фарміраванне ўменняў.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0621986"/>
                  </a:ext>
                </a:extLst>
              </a:tr>
              <a:tr h="1084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3. Дыягнастычна-карэкцыйны этап: заданні па новым матэрыяле.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9114624"/>
                  </a:ext>
                </a:extLst>
              </a:tr>
              <a:tr h="10840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4. Заключны этап: падвядзенне вынікаў урока і рэфлексія; інфармацыя пра дамашняе заданне (аднолькавая для ўсіх).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1624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00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D54E77FC-6E06-4799-AB65-6F75B4E6F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559772"/>
              </p:ext>
            </p:extLst>
          </p:nvPr>
        </p:nvGraphicFramePr>
        <p:xfrm>
          <a:off x="395536" y="980728"/>
          <a:ext cx="8424936" cy="5661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171764007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12002019"/>
                    </a:ext>
                  </a:extLst>
                </a:gridCol>
              </a:tblGrid>
              <a:tr h="1094522">
                <a:tc>
                  <a:txBody>
                    <a:bodyPr/>
                    <a:lstStyle/>
                    <a:p>
                      <a:r>
                        <a:rPr lang="be-BY" dirty="0"/>
                        <a:t>Тып вучэбных заняткаў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Структура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0723705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r>
                        <a:rPr lang="be-BY" dirty="0"/>
                        <a:t>Урок замацавання ведаў і развіцця навыкаў і ўменняў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1. </a:t>
                      </a:r>
                      <a:r>
                        <a:rPr lang="be-BY" dirty="0">
                          <a:solidFill>
                            <a:srgbClr val="FF0000"/>
                          </a:solidFill>
                        </a:rPr>
                        <a:t>Матывацыйна-арганізацыйны этап: арганізацыйна-псіхалагічная падрыхтоўка вучняў да работы; паведамленне тэмы ўрока, пастаноўка мэты і задач; матывацыя вучэбнай дзейнасці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0577504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2. Пазнавальна-аперацыйны этап: праверка дамашняга задання; замацаванне ведаў і развіццё навыкаў і ўменняў.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5076610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3. Дыягнастычна-карэкцыйны этап: заданні па матэрыялу для замацавання.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9223280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4. </a:t>
                      </a:r>
                      <a:r>
                        <a:rPr lang="be-BY" dirty="0">
                          <a:solidFill>
                            <a:srgbClr val="FF0000"/>
                          </a:solidFill>
                        </a:rPr>
                        <a:t>Заключны этап: падвядзенне вынікаў урока і рэфлекіся; інфармацыя пра дамашняе заданне </a:t>
                      </a:r>
                      <a:r>
                        <a:rPr lang="be-BY" dirty="0"/>
                        <a:t>(дыферэнцыяцыя з улікам вучэбных дасягненняў навучэнцаў).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8561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962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6AED47DC-184B-4290-AF48-CEF1A091C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680342"/>
              </p:ext>
            </p:extLst>
          </p:nvPr>
        </p:nvGraphicFramePr>
        <p:xfrm>
          <a:off x="359532" y="764704"/>
          <a:ext cx="8424936" cy="5661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171764007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xmlns="" val="12002019"/>
                    </a:ext>
                  </a:extLst>
                </a:gridCol>
              </a:tblGrid>
              <a:tr h="1094522">
                <a:tc>
                  <a:txBody>
                    <a:bodyPr/>
                    <a:lstStyle/>
                    <a:p>
                      <a:r>
                        <a:rPr lang="be-BY" dirty="0"/>
                        <a:t>Тып вучэбных заняткаў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Структура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0723705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r>
                        <a:rPr lang="be-BY" dirty="0"/>
                        <a:t>Урок абагульнення і сістэматызацыі ведаў і ўдасканалення навыкаў і ўменняў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1. </a:t>
                      </a:r>
                      <a:r>
                        <a:rPr lang="be-BY" dirty="0">
                          <a:solidFill>
                            <a:srgbClr val="FF0000"/>
                          </a:solidFill>
                        </a:rPr>
                        <a:t>Матывацыйна-арганізацыйны этап: арганізацыйна-псіхалагічная падрыхтоўка вучняў да работы; паведамленне тэмы ўрока, пастаноўка мэты і задач; матывацыя вучэбнай дзейнасці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0577504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2. </a:t>
                      </a:r>
                      <a:r>
                        <a:rPr lang="be-BY" dirty="0">
                          <a:solidFill>
                            <a:srgbClr val="FF0000"/>
                          </a:solidFill>
                        </a:rPr>
                        <a:t>Пазнавальна-аперацыйны этап: праверка дамашняга задання</a:t>
                      </a:r>
                      <a:r>
                        <a:rPr lang="be-BY" dirty="0"/>
                        <a:t>; абагульненне і сістэматызацыя ведаў; удасканаленне ведаў і ўменняў на аснове прымянення абагульненых ведаў у новых сітуацыях.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5076610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3. Дыягнастычна-карэкцыйны этап: заданні па абагульненаму і сістэматызуючаму матэрыялу.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9223280"/>
                  </a:ext>
                </a:extLst>
              </a:tr>
              <a:tr h="109452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/>
                        <a:t>4. </a:t>
                      </a:r>
                      <a:r>
                        <a:rPr lang="be-BY" dirty="0">
                          <a:solidFill>
                            <a:srgbClr val="FF0000"/>
                          </a:solidFill>
                        </a:rPr>
                        <a:t>Заключны этап: падвядзенне вынікаў урока і рэфлекіся; інфармацыя пра дамашняе заданне </a:t>
                      </a:r>
                      <a:r>
                        <a:rPr lang="be-BY" dirty="0"/>
                        <a:t>(па выбару вучняў).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8561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386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924</Words>
  <Application>Microsoft Office PowerPoint</Application>
  <PresentationFormat>Экран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 Падрыхтоўка і напісанне метадычнага артыкула для друку</vt:lpstr>
      <vt:lpstr>Віды дзейнасці педагога</vt:lpstr>
      <vt:lpstr>Презентация PowerPoint</vt:lpstr>
      <vt:lpstr>Метадычная работа</vt:lpstr>
      <vt:lpstr>Неабходна адрозніваць</vt:lpstr>
      <vt:lpstr>З чаго складаецца артыкул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Назва</vt:lpstr>
      <vt:lpstr>Анатацыя</vt:lpstr>
      <vt:lpstr>Анатацыя</vt:lpstr>
      <vt:lpstr>Асноўны тэкст</vt:lpstr>
      <vt:lpstr>Клішэ для напісання</vt:lpstr>
      <vt:lpstr>Літаратура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сопровождение работы педагога в современных условиях</dc:title>
  <dc:creator>Аня</dc:creator>
  <cp:lastModifiedBy>Kristina Kozachenko</cp:lastModifiedBy>
  <cp:revision>45</cp:revision>
  <dcterms:created xsi:type="dcterms:W3CDTF">2016-02-12T10:35:39Z</dcterms:created>
  <dcterms:modified xsi:type="dcterms:W3CDTF">2019-10-15T18:37:02Z</dcterms:modified>
</cp:coreProperties>
</file>